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65"/>
  </p:notesMasterIdLst>
  <p:sldIdLst>
    <p:sldId id="256" r:id="rId2"/>
    <p:sldId id="298" r:id="rId3"/>
    <p:sldId id="294" r:id="rId4"/>
    <p:sldId id="299" r:id="rId5"/>
    <p:sldId id="302" r:id="rId6"/>
    <p:sldId id="303" r:id="rId7"/>
    <p:sldId id="304" r:id="rId8"/>
    <p:sldId id="306" r:id="rId9"/>
    <p:sldId id="305" r:id="rId10"/>
    <p:sldId id="307" r:id="rId11"/>
    <p:sldId id="308" r:id="rId12"/>
    <p:sldId id="309" r:id="rId13"/>
    <p:sldId id="310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3" r:id="rId23"/>
    <p:sldId id="324" r:id="rId24"/>
    <p:sldId id="325" r:id="rId25"/>
    <p:sldId id="326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60" r:id="rId50"/>
    <p:sldId id="361" r:id="rId51"/>
    <p:sldId id="362" r:id="rId52"/>
    <p:sldId id="363" r:id="rId53"/>
    <p:sldId id="364" r:id="rId54"/>
    <p:sldId id="365" r:id="rId55"/>
    <p:sldId id="352" r:id="rId56"/>
    <p:sldId id="353" r:id="rId57"/>
    <p:sldId id="354" r:id="rId58"/>
    <p:sldId id="355" r:id="rId59"/>
    <p:sldId id="366" r:id="rId60"/>
    <p:sldId id="357" r:id="rId61"/>
    <p:sldId id="358" r:id="rId62"/>
    <p:sldId id="359" r:id="rId63"/>
    <p:sldId id="297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220CC82-E673-493D-B876-0C3BE0844C75}">
          <p14:sldIdLst>
            <p14:sldId id="256"/>
            <p14:sldId id="298"/>
            <p14:sldId id="294"/>
            <p14:sldId id="299"/>
            <p14:sldId id="302"/>
            <p14:sldId id="303"/>
            <p14:sldId id="304"/>
            <p14:sldId id="306"/>
            <p14:sldId id="305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0"/>
            <p14:sldId id="361"/>
            <p14:sldId id="362"/>
            <p14:sldId id="363"/>
            <p14:sldId id="364"/>
            <p14:sldId id="365"/>
            <p14:sldId id="352"/>
            <p14:sldId id="353"/>
            <p14:sldId id="354"/>
            <p14:sldId id="355"/>
            <p14:sldId id="366"/>
            <p14:sldId id="357"/>
            <p14:sldId id="358"/>
            <p14:sldId id="35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2EF3"/>
    <a:srgbClr val="320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0976" autoAdjust="0"/>
  </p:normalViewPr>
  <p:slideViewPr>
    <p:cSldViewPr>
      <p:cViewPr varScale="1">
        <p:scale>
          <a:sx n="106" d="100"/>
          <a:sy n="106" d="100"/>
        </p:scale>
        <p:origin x="17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52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9B0C5-75D8-4F48-82DF-6375A2FF1C23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760E6-5BDC-4B43-A576-F998F3571B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74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760E6-5BDC-4B43-A576-F998F3571B0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4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760E6-5BDC-4B43-A576-F998F3571B0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5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760E6-5BDC-4B43-A576-F998F3571B0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43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760E6-5BDC-4B43-A576-F998F3571B0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0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760E6-5BDC-4B43-A576-F998F3571B0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8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Genome%20editing%20with%20Talen_&#26631;&#28165;.flv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Genome%20Editing%20with%20CRISPR-Cas9.mp4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Zinc%20Finger%20Nuclease_&#26631;&#28165;.flv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41" y="5085184"/>
            <a:ext cx="2340459" cy="1628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779912" y="4573631"/>
            <a:ext cx="1944216" cy="852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孙新晓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3" descr="北京化工大学标识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1" y="127991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5" descr="logo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1" y="242627"/>
            <a:ext cx="34655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7560" y="5301208"/>
            <a:ext cx="3618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生命科学与技术学院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3808" y="2348880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基因编辑技术</a:t>
            </a:r>
          </a:p>
        </p:txBody>
      </p:sp>
    </p:spTree>
    <p:extLst>
      <p:ext uri="{BB962C8B-B14F-4D97-AF65-F5344CB8AC3E}">
        <p14:creationId xmlns:p14="http://schemas.microsoft.com/office/powerpoint/2010/main" val="25068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5"/>
    </mc:Choice>
    <mc:Fallback xmlns="">
      <p:transition spd="slow" advTm="177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395536" y="1391837"/>
            <a:ext cx="3900488" cy="3442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构建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TALE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与核酸内切酶</a:t>
            </a:r>
            <a:r>
              <a:rPr lang="en-US" altLang="zh-CN" sz="2000" dirty="0" err="1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FokI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的融合蛋白 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000" dirty="0" err="1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FokI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需形成二聚体才具有活性， 因此在目标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中选择两处靶序列，形成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TALEN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对 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TALE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是识别靶基因，</a:t>
            </a:r>
            <a:r>
              <a:rPr lang="en-US" altLang="zh-CN" sz="2000" dirty="0" err="1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FokI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则起了切割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的作用 </a:t>
            </a:r>
          </a:p>
          <a:p>
            <a:pPr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特异位点打断目标基因组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序列，从而可在该位点进行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编辑修饰操作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428625"/>
            <a:ext cx="8929688" cy="989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TALEN</a:t>
            </a:r>
            <a:r>
              <a:rPr lang="en-US" altLang="zh-CN" sz="4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en-US" altLang="zh-CN" sz="4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</a:t>
            </a:r>
            <a:endParaRPr lang="zh-CN" altLang="en-US" sz="4000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6"/>
          <a:stretch>
            <a:fillRect/>
          </a:stretch>
        </p:blipFill>
        <p:spPr bwMode="auto">
          <a:xfrm>
            <a:off x="1438915" y="4941167"/>
            <a:ext cx="68199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13598" y="1417638"/>
            <a:ext cx="35748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切割诱发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损伤修复机制（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nonhomologous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end-joining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NHEJ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）。由于在此修过程中总是有一定的错误率存在。在修复中发生移码突变错误的个体即形成目标基因敲除突变体</a:t>
            </a:r>
          </a:p>
        </p:txBody>
      </p:sp>
      <p:cxnSp>
        <p:nvCxnSpPr>
          <p:cNvPr id="4" name="直接连接符 3"/>
          <p:cNvCxnSpPr>
            <a:stCxn id="5" idx="2"/>
          </p:cNvCxnSpPr>
          <p:nvPr/>
        </p:nvCxnSpPr>
        <p:spPr>
          <a:xfrm>
            <a:off x="4464844" y="1417638"/>
            <a:ext cx="0" cy="3416320"/>
          </a:xfrm>
          <a:prstGeom prst="line">
            <a:avLst/>
          </a:prstGeom>
          <a:ln w="57150"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306513"/>
            <a:ext cx="7632700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693863" y="404813"/>
            <a:ext cx="70520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latin typeface="Arial" pitchFamily="34" charset="0"/>
              </a:rPr>
              <a:t>TALEN</a:t>
            </a:r>
            <a:r>
              <a:rPr lang="zh-CN" altLang="en-US" sz="4000" b="1" dirty="0">
                <a:latin typeface="Arial" pitchFamily="34" charset="0"/>
              </a:rPr>
              <a:t>介导的同源重组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323850" y="3429000"/>
            <a:ext cx="2374900" cy="2376488"/>
            <a:chOff x="0" y="0"/>
            <a:chExt cx="2041" cy="2249"/>
          </a:xfrm>
        </p:grpSpPr>
        <p:grpSp>
          <p:nvGrpSpPr>
            <p:cNvPr id="5" name="Group 6"/>
            <p:cNvGrpSpPr>
              <a:grpSpLocks noChangeAspect="1"/>
            </p:cNvGrpSpPr>
            <p:nvPr/>
          </p:nvGrpSpPr>
          <p:grpSpPr bwMode="auto">
            <a:xfrm>
              <a:off x="0" y="0"/>
              <a:ext cx="2041" cy="2249"/>
              <a:chOff x="0" y="0"/>
              <a:chExt cx="2041" cy="2249"/>
            </a:xfrm>
          </p:grpSpPr>
          <p:sp>
            <p:nvSpPr>
              <p:cNvPr id="7" name="Oval 7"/>
              <p:cNvSpPr>
                <a:spLocks noChangeAspect="1" noChangeArrowheads="1"/>
              </p:cNvSpPr>
              <p:nvPr/>
            </p:nvSpPr>
            <p:spPr bwMode="auto">
              <a:xfrm>
                <a:off x="0" y="208"/>
                <a:ext cx="2041" cy="2041"/>
              </a:xfrm>
              <a:prstGeom prst="ellipse">
                <a:avLst/>
              </a:prstGeom>
              <a:noFill/>
              <a:ln w="158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pic>
            <p:nvPicPr>
              <p:cNvPr id="8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" y="0"/>
                <a:ext cx="1950" cy="1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499" y="1361"/>
              <a:ext cx="1225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itchFamily="34" charset="0"/>
                </a:rPr>
                <a:t>Donor plasmid</a:t>
              </a:r>
            </a:p>
          </p:txBody>
        </p:sp>
      </p:grp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425950" y="280193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Arial" pitchFamily="34" charset="0"/>
              </a:rPr>
              <a:t>HR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300788" y="4652963"/>
            <a:ext cx="1511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3132138" y="3463925"/>
            <a:ext cx="2374900" cy="2376488"/>
            <a:chOff x="0" y="0"/>
            <a:chExt cx="2041" cy="2249"/>
          </a:xfrm>
        </p:grpSpPr>
        <p:grpSp>
          <p:nvGrpSpPr>
            <p:cNvPr id="12" name="Group 13"/>
            <p:cNvGrpSpPr>
              <a:grpSpLocks noChangeAspect="1"/>
            </p:cNvGrpSpPr>
            <p:nvPr/>
          </p:nvGrpSpPr>
          <p:grpSpPr bwMode="auto">
            <a:xfrm>
              <a:off x="0" y="0"/>
              <a:ext cx="2041" cy="2249"/>
              <a:chOff x="0" y="0"/>
              <a:chExt cx="2041" cy="2249"/>
            </a:xfrm>
          </p:grpSpPr>
          <p:sp>
            <p:nvSpPr>
              <p:cNvPr id="14" name="Oval 14"/>
              <p:cNvSpPr>
                <a:spLocks noChangeAspect="1" noChangeArrowheads="1"/>
              </p:cNvSpPr>
              <p:nvPr/>
            </p:nvSpPr>
            <p:spPr bwMode="auto">
              <a:xfrm>
                <a:off x="0" y="208"/>
                <a:ext cx="2041" cy="2041"/>
              </a:xfrm>
              <a:prstGeom prst="ellipse">
                <a:avLst/>
              </a:prstGeom>
              <a:noFill/>
              <a:ln w="158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pic>
            <p:nvPicPr>
              <p:cNvPr id="15" name="Picture 1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" y="0"/>
                <a:ext cx="1950" cy="1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499" y="1361"/>
              <a:ext cx="1225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itchFamily="34" charset="0"/>
                </a:rPr>
                <a:t>Donor plasmid</a:t>
              </a:r>
            </a:p>
          </p:txBody>
        </p:sp>
      </p:grp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3186113" y="4264025"/>
            <a:ext cx="1019175" cy="22225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>
                <a:latin typeface="Arial" pitchFamily="34" charset="0"/>
              </a:rPr>
              <a:t>Left arm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4205288" y="4264025"/>
            <a:ext cx="1249362" cy="22225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>
                <a:latin typeface="Arial" pitchFamily="34" charset="0"/>
              </a:rPr>
              <a:t>Right arm</a:t>
            </a:r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5943600" y="3473450"/>
            <a:ext cx="2374900" cy="2376488"/>
            <a:chOff x="0" y="0"/>
            <a:chExt cx="2041" cy="2249"/>
          </a:xfrm>
        </p:grpSpPr>
        <p:grpSp>
          <p:nvGrpSpPr>
            <p:cNvPr id="19" name="Group 20"/>
            <p:cNvGrpSpPr>
              <a:grpSpLocks noChangeAspect="1"/>
            </p:cNvGrpSpPr>
            <p:nvPr/>
          </p:nvGrpSpPr>
          <p:grpSpPr bwMode="auto">
            <a:xfrm>
              <a:off x="0" y="0"/>
              <a:ext cx="2041" cy="2249"/>
              <a:chOff x="0" y="0"/>
              <a:chExt cx="2041" cy="2249"/>
            </a:xfrm>
          </p:grpSpPr>
          <p:sp>
            <p:nvSpPr>
              <p:cNvPr id="21" name="Oval 21"/>
              <p:cNvSpPr>
                <a:spLocks noChangeAspect="1" noChangeArrowheads="1"/>
              </p:cNvSpPr>
              <p:nvPr/>
            </p:nvSpPr>
            <p:spPr bwMode="auto">
              <a:xfrm>
                <a:off x="0" y="208"/>
                <a:ext cx="2041" cy="2041"/>
              </a:xfrm>
              <a:prstGeom prst="ellipse">
                <a:avLst/>
              </a:prstGeom>
              <a:noFill/>
              <a:ln w="158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onstantia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pic>
            <p:nvPicPr>
              <p:cNvPr id="22" name="Picture 2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" y="0"/>
                <a:ext cx="1950" cy="1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499" y="1361"/>
              <a:ext cx="1225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itchFamily="34" charset="0"/>
                </a:rPr>
                <a:t>Donor plasmid</a:t>
              </a:r>
            </a:p>
          </p:txBody>
        </p:sp>
      </p:grp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6015038" y="4264025"/>
            <a:ext cx="1019175" cy="22225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>
                <a:latin typeface="Arial" pitchFamily="34" charset="0"/>
              </a:rPr>
              <a:t>Left arm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7016750" y="4264025"/>
            <a:ext cx="1249363" cy="22225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>
                <a:latin typeface="Arial" pitchFamily="34" charset="0"/>
              </a:rPr>
              <a:t>Right arm</a:t>
            </a: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7016750" y="4254500"/>
            <a:ext cx="88900" cy="222250"/>
          </a:xfrm>
          <a:prstGeom prst="rect">
            <a:avLst/>
          </a:prstGeom>
          <a:solidFill>
            <a:srgbClr val="FF00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6700838" y="3949700"/>
            <a:ext cx="809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>
                <a:solidFill>
                  <a:srgbClr val="FF0000"/>
                </a:solidFill>
                <a:latin typeface="Arial" pitchFamily="34" charset="0"/>
              </a:rPr>
              <a:t>点突变</a:t>
            </a: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 flipV="1">
            <a:off x="4600575" y="3136900"/>
            <a:ext cx="0" cy="76835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H="1" flipV="1">
            <a:off x="5002213" y="2986088"/>
            <a:ext cx="2014537" cy="96361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V="1">
            <a:off x="2062163" y="2986088"/>
            <a:ext cx="2300287" cy="874712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3871913" y="3949700"/>
            <a:ext cx="110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>
                <a:solidFill>
                  <a:srgbClr val="FF0000"/>
                </a:solidFill>
                <a:latin typeface="Arial" pitchFamily="34" charset="0"/>
              </a:rPr>
              <a:t>片段删除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141413" y="3905250"/>
            <a:ext cx="110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>
                <a:solidFill>
                  <a:srgbClr val="FF0000"/>
                </a:solidFill>
                <a:latin typeface="Arial" pitchFamily="34" charset="0"/>
              </a:rPr>
              <a:t>基因敲入</a:t>
            </a:r>
          </a:p>
        </p:txBody>
      </p:sp>
    </p:spTree>
    <p:extLst>
      <p:ext uri="{BB962C8B-B14F-4D97-AF65-F5344CB8AC3E}">
        <p14:creationId xmlns:p14="http://schemas.microsoft.com/office/powerpoint/2010/main" val="41122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42988" y="431800"/>
            <a:ext cx="7529512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TALEN</a:t>
            </a:r>
            <a:r>
              <a:rPr lang="zh-CN" altLang="en-US" sz="4000" b="1" dirty="0">
                <a:latin typeface="黑体" pitchFamily="49" charset="-122"/>
                <a:ea typeface="黑体" pitchFamily="49" charset="-122"/>
              </a:rPr>
              <a:t>技术需要注意的问题 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57188" y="1571625"/>
            <a:ext cx="7929562" cy="4071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TALEN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的效率差异很大：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1%~50% </a:t>
            </a:r>
          </a:p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染色体结构</a:t>
            </a:r>
          </a:p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表观修饰（甲基化修饰） </a:t>
            </a:r>
          </a:p>
          <a:p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SNP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位点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Arial Unicode MS" pitchFamily="34" charset="-122"/>
              </a:rPr>
              <a:t>（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single nucleotide polymorphism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） 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不同细胞的效率有变化 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zh-CN" altLang="en-US" sz="2400" dirty="0">
              <a:latin typeface="黑体" pitchFamily="49" charset="-122"/>
              <a:ea typeface="黑体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需要有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TALEN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效率的检验和确证方法 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393841" y="366175"/>
            <a:ext cx="47529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TALEN的技术特点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6931" y="1509175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任意敲除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，无基因序列、细胞、物种限制，永久失活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成功率高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，在保证转染效率的前提下，有效性可达95%以上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打靶效率高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，可完全替代RNAi技术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脱靶率低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，尚未发现明显脱靶效应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周期短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，只需按照常规构建质粒方法构建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</a:t>
            </a:r>
          </a:p>
        </p:txBody>
      </p:sp>
    </p:spTree>
    <p:extLst>
      <p:ext uri="{BB962C8B-B14F-4D97-AF65-F5344CB8AC3E}">
        <p14:creationId xmlns:p14="http://schemas.microsoft.com/office/powerpoint/2010/main" val="30996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2"/>
          <p:cNvGrpSpPr>
            <a:grpSpLocks/>
          </p:cNvGrpSpPr>
          <p:nvPr/>
        </p:nvGrpSpPr>
        <p:grpSpPr bwMode="auto">
          <a:xfrm>
            <a:off x="323850" y="2349500"/>
            <a:ext cx="8616950" cy="3987800"/>
            <a:chOff x="0" y="0"/>
            <a:chExt cx="5428" cy="2512"/>
          </a:xfrm>
        </p:grpSpPr>
        <p:pic>
          <p:nvPicPr>
            <p:cNvPr id="2867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428" cy="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6" name="Rectangle 6"/>
            <p:cNvSpPr>
              <a:spLocks noChangeArrowheads="1"/>
            </p:cNvSpPr>
            <p:nvPr/>
          </p:nvSpPr>
          <p:spPr bwMode="auto">
            <a:xfrm>
              <a:off x="0" y="45"/>
              <a:ext cx="408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77" name="Rectangle 7"/>
            <p:cNvSpPr>
              <a:spLocks noChangeArrowheads="1"/>
            </p:cNvSpPr>
            <p:nvPr/>
          </p:nvSpPr>
          <p:spPr bwMode="auto">
            <a:xfrm>
              <a:off x="2450" y="45"/>
              <a:ext cx="408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678" name="Text Box 9"/>
          <p:cNvSpPr txBox="1">
            <a:spLocks noChangeArrowheads="1"/>
          </p:cNvSpPr>
          <p:nvPr/>
        </p:nvSpPr>
        <p:spPr bwMode="auto">
          <a:xfrm>
            <a:off x="1081087" y="404813"/>
            <a:ext cx="7559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Arial" pitchFamily="34" charset="0"/>
              </a:rPr>
              <a:t>具专利保护的克隆构建系统</a:t>
            </a:r>
          </a:p>
        </p:txBody>
      </p:sp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395288" y="1557338"/>
            <a:ext cx="561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Arial" pitchFamily="34" charset="0"/>
              </a:rPr>
              <a:t>步骤一：靶点识别单元串联</a:t>
            </a:r>
          </a:p>
        </p:txBody>
      </p:sp>
      <p:pic>
        <p:nvPicPr>
          <p:cNvPr id="2868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49500"/>
            <a:ext cx="78263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63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060575"/>
            <a:ext cx="71247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250825" y="1412875"/>
            <a:ext cx="576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步骤二：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表达质粒构建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1547664" y="404813"/>
            <a:ext cx="70549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Arial" pitchFamily="34" charset="0"/>
              </a:rPr>
              <a:t>具专利保护的克隆构建系统</a:t>
            </a:r>
          </a:p>
        </p:txBody>
      </p:sp>
    </p:spTree>
    <p:extLst>
      <p:ext uri="{BB962C8B-B14F-4D97-AF65-F5344CB8AC3E}">
        <p14:creationId xmlns:p14="http://schemas.microsoft.com/office/powerpoint/2010/main" val="32267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" y="4321175"/>
            <a:ext cx="8015287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6"/>
          <p:cNvSpPr txBox="1">
            <a:spLocks noChangeArrowheads="1"/>
          </p:cNvSpPr>
          <p:nvPr/>
        </p:nvSpPr>
        <p:spPr bwMode="auto">
          <a:xfrm>
            <a:off x="658812" y="1333999"/>
            <a:ext cx="8089901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将靶点识别模块克隆入真核表达载体，得到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质粒对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靶点识别模块串接成功后需克隆入真核表达载体中。此真核表达载体含有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的其它必需结构域并在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端融合有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序列。</a:t>
            </a:r>
          </a:p>
          <a:p>
            <a:pPr eaLnBrk="1" hangingPunct="1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系统利用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的内切酶活性打断目标基因。因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需形成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聚体方能发挥活性，在实际操作中需在目标基因中选择两处相邻（间隔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碱基）的靶序列（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14-18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个碱基）分别进行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识别模块构建。</a:t>
            </a:r>
          </a:p>
          <a:p>
            <a:pPr eaLnBrk="1" hangingPunct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7308850" y="4990056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Arial" pitchFamily="34" charset="0"/>
              </a:rPr>
              <a:t>X 2</a:t>
            </a:r>
          </a:p>
        </p:txBody>
      </p:sp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2051720" y="332656"/>
            <a:ext cx="65529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真核表达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质粒对</a:t>
            </a:r>
          </a:p>
        </p:txBody>
      </p:sp>
    </p:spTree>
    <p:extLst>
      <p:ext uri="{BB962C8B-B14F-4D97-AF65-F5344CB8AC3E}">
        <p14:creationId xmlns:p14="http://schemas.microsoft.com/office/powerpoint/2010/main" val="7364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933825"/>
            <a:ext cx="7632700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755650" y="1700213"/>
            <a:ext cx="7704138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步骤三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质粒对共转入细胞中实现靶基因敲除</a:t>
            </a:r>
          </a:p>
          <a:p>
            <a:pPr eaLnBrk="1" hangingPunct="1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质粒对共转入细胞后，其表达的融合蛋白即可分别找到其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靶位点并与靶位点特异结合。此时，两个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融合蛋白中的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功能域形成二聚体，发挥非特异性内切酶活性，于两个靶位点之间打断目标基因。</a:t>
            </a:r>
          </a:p>
        </p:txBody>
      </p:sp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1979712" y="404813"/>
            <a:ext cx="56880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FokI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内切酶打断靶点区</a:t>
            </a:r>
          </a:p>
        </p:txBody>
      </p:sp>
    </p:spTree>
    <p:extLst>
      <p:ext uri="{BB962C8B-B14F-4D97-AF65-F5344CB8AC3E}">
        <p14:creationId xmlns:p14="http://schemas.microsoft.com/office/powerpoint/2010/main" val="21642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221088"/>
            <a:ext cx="7799387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586321" y="1320461"/>
            <a:ext cx="828092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内切酶的切割诱发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损伤修复机制（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nonhomologous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end-joining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NHEJ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）。由于在此修过程中总是有一定的错误率存在。在修复中发生移码突变错误的个体即形成目标基因敲除突变体。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3250406" y="333375"/>
            <a:ext cx="2952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Arial" pitchFamily="34" charset="0"/>
              </a:rPr>
              <a:t>突变体形成</a:t>
            </a:r>
          </a:p>
        </p:txBody>
      </p:sp>
    </p:spTree>
    <p:extLst>
      <p:ext uri="{BB962C8B-B14F-4D97-AF65-F5344CB8AC3E}">
        <p14:creationId xmlns:p14="http://schemas.microsoft.com/office/powerpoint/2010/main" val="29794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2"/>
          <p:cNvSpPr txBox="1">
            <a:spLocks noChangeArrowheads="1"/>
          </p:cNvSpPr>
          <p:nvPr/>
        </p:nvSpPr>
        <p:spPr bwMode="auto">
          <a:xfrm>
            <a:off x="441325" y="1387475"/>
            <a:ext cx="705643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PCR–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酶切法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利用靶点设计时挑选的，位于相邻靶位点之间的特异性内切酶位点，进行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产物酶切鉴定。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当左右靶点之间没有合适的酶切位点时可使用核酸酶检测。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经验规律：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2%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可用，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&gt;=10%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很好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441325" y="2898775"/>
            <a:ext cx="5876925" cy="1058863"/>
            <a:chOff x="0" y="0"/>
            <a:chExt cx="5760" cy="909"/>
          </a:xfrm>
        </p:grpSpPr>
        <p:pic>
          <p:nvPicPr>
            <p:cNvPr id="33796" name="Picture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7" name="Rectangle 15"/>
            <p:cNvSpPr>
              <a:spLocks noChangeArrowheads="1"/>
            </p:cNvSpPr>
            <p:nvPr/>
          </p:nvSpPr>
          <p:spPr bwMode="auto">
            <a:xfrm>
              <a:off x="0" y="63"/>
              <a:ext cx="340" cy="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3798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2963863"/>
            <a:ext cx="259715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648" y="0"/>
            <a:ext cx="6677025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TALEN切割效率检测</a:t>
            </a:r>
          </a:p>
        </p:txBody>
      </p:sp>
    </p:spTree>
    <p:extLst>
      <p:ext uri="{BB962C8B-B14F-4D97-AF65-F5344CB8AC3E}">
        <p14:creationId xmlns:p14="http://schemas.microsoft.com/office/powerpoint/2010/main" val="13341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5288" y="55561"/>
            <a:ext cx="8229600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/>
              <a:t>靶向基因修饰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3568" y="1495325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What?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通过某种方法将一个特定靶基因破坏或失活，使其失去原有的功能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基因敲除是寻找、证明基因功能过程中的必要步骤之一，是基因工程和基因治疗的重要手段。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Way?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如何基因敲除（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Knockout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1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2"/>
    </mc:Choice>
    <mc:Fallback xmlns="">
      <p:transition spd="slow" advTm="16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268412" y="32084"/>
            <a:ext cx="6677025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TALEN切割效率检测</a:t>
            </a:r>
          </a:p>
        </p:txBody>
      </p:sp>
      <p:pic>
        <p:nvPicPr>
          <p:cNvPr id="34819" name="Picture 5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357438"/>
            <a:ext cx="6535737" cy="27828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2892425" y="1795463"/>
            <a:ext cx="5356225" cy="3667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Arial" pitchFamily="34" charset="0"/>
              </a:rPr>
              <a:t>启动子 </a:t>
            </a:r>
            <a:r>
              <a:rPr lang="en-US" altLang="zh-CN">
                <a:solidFill>
                  <a:schemeClr val="bg1"/>
                </a:solidFill>
                <a:latin typeface="Arial" pitchFamily="34" charset="0"/>
              </a:rPr>
              <a:t>– </a:t>
            </a:r>
            <a:r>
              <a:rPr lang="en-US" altLang="zh-CN">
                <a:solidFill>
                  <a:srgbClr val="66FF33"/>
                </a:solidFill>
                <a:latin typeface="Arial" pitchFamily="34" charset="0"/>
              </a:rPr>
              <a:t>ABC</a:t>
            </a:r>
            <a:r>
              <a:rPr lang="en-US" altLang="zh-CN">
                <a:solidFill>
                  <a:srgbClr val="FFFF99"/>
                </a:solidFill>
                <a:latin typeface="Arial" pitchFamily="34" charset="0"/>
              </a:rPr>
              <a:t>DEF</a:t>
            </a:r>
            <a:r>
              <a:rPr lang="en-US" altLang="zh-CN">
                <a:solidFill>
                  <a:schemeClr val="bg1"/>
                </a:solidFill>
                <a:latin typeface="Arial" pitchFamily="34" charset="0"/>
              </a:rPr>
              <a:t> – </a:t>
            </a:r>
            <a:r>
              <a:rPr lang="en-US" altLang="zh-CN">
                <a:solidFill>
                  <a:srgbClr val="FF0000"/>
                </a:solidFill>
                <a:latin typeface="Arial" pitchFamily="34" charset="0"/>
              </a:rPr>
              <a:t>stop</a:t>
            </a:r>
            <a:r>
              <a:rPr lang="en-US" altLang="zh-CN">
                <a:solidFill>
                  <a:schemeClr val="bg1"/>
                </a:solidFill>
                <a:latin typeface="Arial" pitchFamily="34" charset="0"/>
              </a:rPr>
              <a:t>-</a:t>
            </a:r>
            <a:r>
              <a:rPr lang="en-US" altLang="zh-CN">
                <a:solidFill>
                  <a:srgbClr val="00FFFF"/>
                </a:solidFill>
                <a:latin typeface="Arial" pitchFamily="34" charset="0"/>
              </a:rPr>
              <a:t>Target</a:t>
            </a:r>
            <a:r>
              <a:rPr lang="en-US" altLang="zh-CN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>
                <a:solidFill>
                  <a:srgbClr val="00FFFF"/>
                </a:solidFill>
                <a:latin typeface="Arial" pitchFamily="34" charset="0"/>
              </a:rPr>
              <a:t>site</a:t>
            </a:r>
            <a:r>
              <a:rPr lang="en-US" altLang="zh-CN">
                <a:solidFill>
                  <a:schemeClr val="bg1"/>
                </a:solidFill>
                <a:latin typeface="Arial" pitchFamily="34" charset="0"/>
              </a:rPr>
              <a:t> - </a:t>
            </a:r>
            <a:r>
              <a:rPr lang="en-US" altLang="zh-CN">
                <a:solidFill>
                  <a:srgbClr val="FFFF99"/>
                </a:solidFill>
                <a:latin typeface="Arial" pitchFamily="34" charset="0"/>
              </a:rPr>
              <a:t>DEF</a:t>
            </a:r>
            <a:r>
              <a:rPr lang="en-US" altLang="zh-CN">
                <a:solidFill>
                  <a:srgbClr val="66FF33"/>
                </a:solidFill>
                <a:latin typeface="Arial" pitchFamily="34" charset="0"/>
              </a:rPr>
              <a:t>HIJK</a:t>
            </a:r>
          </a:p>
        </p:txBody>
      </p:sp>
      <p:sp>
        <p:nvSpPr>
          <p:cNvPr id="34821" name="Text Box 7"/>
          <p:cNvSpPr txBox="1">
            <a:spLocks noChangeArrowheads="1"/>
          </p:cNvSpPr>
          <p:nvPr/>
        </p:nvSpPr>
        <p:spPr bwMode="auto">
          <a:xfrm>
            <a:off x="3059113" y="4972050"/>
            <a:ext cx="309562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Arial" pitchFamily="34" charset="0"/>
              </a:rPr>
              <a:t>启动子 </a:t>
            </a:r>
            <a:r>
              <a:rPr lang="en-US" altLang="zh-CN">
                <a:solidFill>
                  <a:schemeClr val="bg1"/>
                </a:solidFill>
                <a:latin typeface="Arial" pitchFamily="34" charset="0"/>
              </a:rPr>
              <a:t>– </a:t>
            </a:r>
            <a:r>
              <a:rPr lang="en-US" altLang="zh-CN">
                <a:solidFill>
                  <a:srgbClr val="66FF33"/>
                </a:solidFill>
                <a:latin typeface="Arial" pitchFamily="34" charset="0"/>
              </a:rPr>
              <a:t>ABC</a:t>
            </a:r>
            <a:r>
              <a:rPr lang="en-US" altLang="zh-CN">
                <a:solidFill>
                  <a:srgbClr val="FFFF99"/>
                </a:solidFill>
                <a:latin typeface="Arial" pitchFamily="34" charset="0"/>
              </a:rPr>
              <a:t>DEF</a:t>
            </a:r>
            <a:r>
              <a:rPr lang="en-US" altLang="zh-CN">
                <a:solidFill>
                  <a:srgbClr val="66FF33"/>
                </a:solidFill>
                <a:latin typeface="Arial" pitchFamily="34" charset="0"/>
              </a:rPr>
              <a:t>HIJK</a:t>
            </a:r>
          </a:p>
        </p:txBody>
      </p:sp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523875" y="2212975"/>
            <a:ext cx="2160588" cy="2430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共转染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荧光素酶检测质粒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质粒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823" name="Text Box 9"/>
          <p:cNvSpPr txBox="1">
            <a:spLocks noChangeArrowheads="1"/>
          </p:cNvSpPr>
          <p:nvPr/>
        </p:nvSpPr>
        <p:spPr bwMode="auto">
          <a:xfrm>
            <a:off x="523875" y="1428750"/>
            <a:ext cx="445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Arial" pitchFamily="34" charset="0"/>
              </a:rPr>
              <a:t>荧光素酶检测法</a:t>
            </a: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523875" y="5659438"/>
            <a:ext cx="64865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发光倍数与切割效率之间的定量关系尚缺乏充分研究。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有文献表明，发光倍数达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倍即可有效获得突变体。</a:t>
            </a:r>
          </a:p>
        </p:txBody>
      </p:sp>
    </p:spTree>
    <p:extLst>
      <p:ext uri="{BB962C8B-B14F-4D97-AF65-F5344CB8AC3E}">
        <p14:creationId xmlns:p14="http://schemas.microsoft.com/office/powerpoint/2010/main" val="37813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28219"/>
            <a:ext cx="5915025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b="1" dirty="0"/>
              <a:t>突变体筛选</a:t>
            </a:r>
          </a:p>
        </p:txBody>
      </p:sp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1331640" y="1484784"/>
            <a:ext cx="5788025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有限稀释法获得单细胞克隆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PCR-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酶切法鉴定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PCR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测序确认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1680" y="116632"/>
            <a:ext cx="6448425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TALEN技术成功率影响因素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模块与靶位点的 ‘亲合力’</a:t>
            </a: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靶点序列设计原则来自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个天然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的统计规律</a:t>
            </a: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细胞系固有特性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K562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容易，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中等，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MC-10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困难</a:t>
            </a: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细胞转染效率</a:t>
            </a: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不同细胞系转染效率不同，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</a:t>
            </a: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所期待的目标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Heterozygous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Homozygous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point mutation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marker insertion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7085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7704" y="188640"/>
            <a:ext cx="5943600" cy="942975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TALE技术应用范围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52575"/>
            <a:ext cx="8686800" cy="4438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细菌：尚无报道，已另有多种高效靶向技术。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真菌：有报道，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原理可行。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植物：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原理发现于植物，需特定转基因技术。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动物细胞：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原理可行，各细胞系效率不一。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斑马鱼：有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基因敲除报道，尚无点突变与敲入报道。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小鼠、大鼠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原理肯定可行，但尚无报道（技术太新，转基因动物构建实验周期较长）。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应用扩展的技术关键：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切实可靠的表达系统。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高效的转基因及克隆筛选技术。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35696" y="0"/>
            <a:ext cx="6172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TALEN的植物应用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268760"/>
            <a:ext cx="8229600" cy="4968552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 2" pitchFamily="18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Ting Li et. al.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High-efficiency TALEN-based gene editing produces disease resistant rice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30 number 5 may 2012 Nature Biotechnology</a:t>
            </a:r>
          </a:p>
          <a:p>
            <a:pPr marL="0" indent="0" eaLnBrk="1" hangingPunct="1"/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  <a:p>
            <a:pPr marL="827088" lvl="1"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水稻病原菌 </a:t>
            </a:r>
            <a:r>
              <a:rPr lang="pt-B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Xanthomonas oryzae pv. oryzae (Xoo)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导致细菌性白叶枯病。</a:t>
            </a:r>
          </a:p>
          <a:p>
            <a:pPr marL="827088" lvl="1"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细菌天然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 AvrXa7 or PthXo3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与水稻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Os11N3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基因启动子结合，调控（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hijack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）此基因上调表达，促进细胞内糖份向细胞外转运，便于病原菌利用。</a:t>
            </a:r>
          </a:p>
          <a:p>
            <a:pPr marL="0" indent="0" eaLnBrk="1" hangingPunct="1"/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策略</a:t>
            </a:r>
          </a:p>
          <a:p>
            <a:pPr marL="827088" lvl="1"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对细菌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靶点区做突变，使细菌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无法与水稻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Os11N3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基因 启动子结合。</a:t>
            </a:r>
          </a:p>
          <a:p>
            <a:pPr marL="0" indent="0" eaLnBrk="1" hangingPunct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7088" lvl="1"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突变水稻获得抵御细菌感染的能力</a:t>
            </a:r>
          </a:p>
        </p:txBody>
      </p:sp>
      <p:pic>
        <p:nvPicPr>
          <p:cNvPr id="41990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13176"/>
            <a:ext cx="309403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6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688" y="0"/>
            <a:ext cx="6096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TALEN与主要类同技术比较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76486" y="1052736"/>
            <a:ext cx="641985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siRNA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可瞬时转染快速观察效果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Knockdown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效果确实，可用于必须基因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逊于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瞬时转染效果短暂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不是彻底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knockout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慢病毒稳转发生染色体随机整合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ZFN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经验积累多，技术较成熟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逊于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技术复杂，难度高，被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公司垄断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靶点序列要求高，难找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Off-targeting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现象严重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经常有显著细胞毒性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2160" y="6165304"/>
            <a:ext cx="271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 action="ppaction://hlinkfile"/>
              </a:rPr>
              <a:t>Genome editing with Talen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26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7692" cy="4332"/>
          </a:xfrm>
        </p:grpSpPr>
        <p:pic>
          <p:nvPicPr>
            <p:cNvPr id="45059" name="Bild 4" descr="Denmark-PPT-Cover-169-ne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92" cy="4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0" name="Rectangle 13"/>
            <p:cNvSpPr>
              <a:spLocks noChangeArrowheads="1"/>
            </p:cNvSpPr>
            <p:nvPr/>
          </p:nvSpPr>
          <p:spPr bwMode="auto">
            <a:xfrm>
              <a:off x="130" y="1291"/>
              <a:ext cx="3493" cy="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061" name="Rectangle 14"/>
            <p:cNvSpPr>
              <a:spLocks noChangeArrowheads="1"/>
            </p:cNvSpPr>
            <p:nvPr/>
          </p:nvSpPr>
          <p:spPr bwMode="auto">
            <a:xfrm>
              <a:off x="6503" y="0"/>
              <a:ext cx="1164" cy="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onstantia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7162800" y="1524000"/>
            <a:ext cx="1676400" cy="533400"/>
          </a:xfrm>
          <a:prstGeom prst="flowChartAlternateProcess">
            <a:avLst/>
          </a:prstGeom>
          <a:noFill/>
          <a:ln w="28575" cmpd="sng">
            <a:solidFill>
              <a:srgbClr val="00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ea typeface="华文行楷" pitchFamily="2" charset="-122"/>
              </a:rPr>
              <a:t>新技术介绍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85788" y="1790700"/>
            <a:ext cx="3986212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CRISPR-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系统基因修饰技术</a:t>
            </a:r>
          </a:p>
        </p:txBody>
      </p:sp>
    </p:spTree>
    <p:extLst>
      <p:ext uri="{BB962C8B-B14F-4D97-AF65-F5344CB8AC3E}">
        <p14:creationId xmlns:p14="http://schemas.microsoft.com/office/powerpoint/2010/main" val="1190076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663"/>
            <a:ext cx="7920037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矩形 1"/>
          <p:cNvSpPr>
            <a:spLocks noChangeArrowheads="1"/>
          </p:cNvSpPr>
          <p:nvPr/>
        </p:nvSpPr>
        <p:spPr bwMode="auto">
          <a:xfrm>
            <a:off x="1331913" y="6134100"/>
            <a:ext cx="5622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Biotechnology: Rewriting a genome</a:t>
            </a:r>
          </a:p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 495, 50–51 (07 March 2013) doi:10.1038/495050a</a:t>
            </a:r>
          </a:p>
        </p:txBody>
      </p:sp>
    </p:spTree>
    <p:extLst>
      <p:ext uri="{BB962C8B-B14F-4D97-AF65-F5344CB8AC3E}">
        <p14:creationId xmlns:p14="http://schemas.microsoft.com/office/powerpoint/2010/main" val="12821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1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概述</a:t>
            </a:r>
          </a:p>
        </p:txBody>
      </p:sp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533400" y="1524000"/>
            <a:ext cx="799904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003300"/>
              </a:buClr>
              <a:buFont typeface="Wingdings" pitchFamily="2" charset="2"/>
              <a:buChar char="u"/>
            </a:pPr>
            <a:r>
              <a:rPr lang="en-US" altLang="zh-CN" sz="2200" b="1" dirty="0">
                <a:latin typeface="Times New Roman" pitchFamily="18" charset="0"/>
              </a:rPr>
              <a:t>1987</a:t>
            </a:r>
            <a:r>
              <a:rPr lang="zh-CN" altLang="en-US" sz="2200" b="1" dirty="0">
                <a:latin typeface="Times New Roman" pitchFamily="18" charset="0"/>
              </a:rPr>
              <a:t>年，日本大阪大学（</a:t>
            </a:r>
            <a:r>
              <a:rPr lang="en-US" altLang="zh-CN" sz="2200" b="1" dirty="0">
                <a:latin typeface="Times New Roman" pitchFamily="18" charset="0"/>
              </a:rPr>
              <a:t>Osaka University</a:t>
            </a:r>
            <a:r>
              <a:rPr lang="zh-CN" altLang="en-US" sz="2200" b="1" dirty="0">
                <a:latin typeface="Times New Roman" pitchFamily="18" charset="0"/>
              </a:rPr>
              <a:t>）在对一种细菌编码的碱性磷酸酶（</a:t>
            </a:r>
            <a:r>
              <a:rPr lang="en-US" altLang="zh-CN" sz="2200" b="1" dirty="0">
                <a:latin typeface="Times New Roman" pitchFamily="18" charset="0"/>
              </a:rPr>
              <a:t>alkaline phosphatase</a:t>
            </a:r>
            <a:r>
              <a:rPr lang="zh-CN" altLang="en-US" sz="2200" b="1" dirty="0">
                <a:latin typeface="Times New Roman" pitchFamily="18" charset="0"/>
              </a:rPr>
              <a:t>）基因进行研究时，发现在这个基因编码区域的附近存在一小段不同寻常的</a:t>
            </a:r>
            <a:r>
              <a:rPr lang="en-US" altLang="zh-CN" sz="2200" b="1" dirty="0">
                <a:latin typeface="Times New Roman" pitchFamily="18" charset="0"/>
              </a:rPr>
              <a:t>DNA</a:t>
            </a:r>
            <a:r>
              <a:rPr lang="zh-CN" altLang="en-US" sz="2200" b="1" dirty="0">
                <a:latin typeface="Times New Roman" pitchFamily="18" charset="0"/>
              </a:rPr>
              <a:t>片段，这些片段是由简单的重复序列组成的，而且在片段的两端还存在一段不太长的特有的序列。</a:t>
            </a:r>
            <a:endParaRPr lang="en-US" altLang="zh-CN" sz="2200" b="1" dirty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Clr>
                <a:srgbClr val="003300"/>
              </a:buClr>
            </a:pPr>
            <a:endParaRPr lang="en-US" altLang="zh-CN" sz="2200" b="1" dirty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Clr>
                <a:srgbClr val="003300"/>
              </a:buClr>
              <a:buFont typeface="Wingdings" pitchFamily="2" charset="2"/>
              <a:buChar char="u"/>
            </a:pPr>
            <a:r>
              <a:rPr lang="en-US" altLang="zh-CN" sz="2200" b="1" dirty="0">
                <a:latin typeface="Times New Roman" pitchFamily="18" charset="0"/>
              </a:rPr>
              <a:t>2013</a:t>
            </a:r>
            <a:r>
              <a:rPr lang="zh-CN" altLang="en-US" sz="2200" b="1" dirty="0">
                <a:latin typeface="Times New Roman" pitchFamily="18" charset="0"/>
              </a:rPr>
              <a:t>以后，研究者们在包括</a:t>
            </a:r>
            <a:r>
              <a:rPr lang="en-US" altLang="zh-CN" sz="2200" b="1" dirty="0">
                <a:latin typeface="Times New Roman" pitchFamily="18" charset="0"/>
              </a:rPr>
              <a:t>《science》</a:t>
            </a:r>
            <a:r>
              <a:rPr lang="zh-CN" altLang="en-US" sz="2200" b="1" dirty="0">
                <a:latin typeface="Times New Roman" pitchFamily="18" charset="0"/>
              </a:rPr>
              <a:t>和</a:t>
            </a:r>
            <a:r>
              <a:rPr lang="en-US" altLang="zh-CN" sz="2200" b="1" dirty="0">
                <a:latin typeface="Times New Roman" pitchFamily="18" charset="0"/>
              </a:rPr>
              <a:t>《nature biotechnology》</a:t>
            </a:r>
            <a:r>
              <a:rPr lang="zh-CN" altLang="en-US" sz="2200" b="1" dirty="0">
                <a:latin typeface="Times New Roman" pitchFamily="18" charset="0"/>
              </a:rPr>
              <a:t>等著名杂志上发表多篇文章介绍</a:t>
            </a:r>
            <a:r>
              <a:rPr lang="en-US" altLang="zh-CN" sz="2200" b="1" dirty="0">
                <a:latin typeface="Times New Roman" pitchFamily="18" charset="0"/>
              </a:rPr>
              <a:t>CRISPR-</a:t>
            </a:r>
            <a:r>
              <a:rPr lang="en-US" altLang="zh-CN" sz="2200" b="1" dirty="0" err="1">
                <a:latin typeface="Times New Roman" pitchFamily="18" charset="0"/>
              </a:rPr>
              <a:t>Cas</a:t>
            </a:r>
            <a:r>
              <a:rPr lang="zh-CN" altLang="en-US" sz="2200" b="1" dirty="0">
                <a:latin typeface="Times New Roman" pitchFamily="18" charset="0"/>
              </a:rPr>
              <a:t>系统，并且已成功在人类、小鼠、斑马鱼等物种上实现精确的基因修饰。</a:t>
            </a:r>
          </a:p>
        </p:txBody>
      </p:sp>
    </p:spTree>
    <p:extLst>
      <p:ext uri="{BB962C8B-B14F-4D97-AF65-F5344CB8AC3E}">
        <p14:creationId xmlns:p14="http://schemas.microsoft.com/office/powerpoint/2010/main" val="36878586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1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概述</a:t>
            </a:r>
          </a:p>
        </p:txBody>
      </p:sp>
      <p:sp>
        <p:nvSpPr>
          <p:cNvPr id="48131" name="TextBox 1"/>
          <p:cNvSpPr txBox="1">
            <a:spLocks noChangeArrowheads="1"/>
          </p:cNvSpPr>
          <p:nvPr/>
        </p:nvSpPr>
        <p:spPr bwMode="auto">
          <a:xfrm>
            <a:off x="457200" y="1566863"/>
            <a:ext cx="76962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CRISPR-Cas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：一种来源是细菌获得性免疫的由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RNA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指导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Cas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蛋白对靶向基因进行修饰的技术。</a:t>
            </a: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68575"/>
            <a:ext cx="61722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858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850" y="-26988"/>
            <a:ext cx="8229600" cy="1143001"/>
          </a:xfrm>
        </p:spPr>
        <p:txBody>
          <a:bodyPr/>
          <a:lstStyle/>
          <a:p>
            <a:r>
              <a:rPr lang="zh-CN" altLang="en-US" sz="4000" b="1" dirty="0"/>
              <a:t>基因敲除的方法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0" y="1500188"/>
            <a:ext cx="7858125" cy="521493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同源重组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(Homologous Recombination)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依赖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DNA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分子的互补性，经典基因敲除方法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特点：效率低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 per 10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6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cells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），实验周期长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CN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defRPr/>
            </a:pPr>
            <a:endParaRPr lang="en-US" altLang="zh-CN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defRPr/>
            </a:pPr>
            <a:endParaRPr lang="en-US" altLang="zh-CN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 2" pitchFamily="18" charset="2"/>
              <a:buNone/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RNA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干扰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(RNA interference)  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依赖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RNA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分子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的互补性：高效性，特异性；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特点：临时性，基因沉默而非敲除；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CN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CN" sz="24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CN" sz="2000" dirty="0"/>
          </a:p>
        </p:txBody>
      </p:sp>
      <p:pic>
        <p:nvPicPr>
          <p:cNvPr id="7" name="Picture 2" descr="c:\DOCUME~1\ADMINI~1\APPLIC~1\360se6\USERDA~1\Temp\T016E0~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428750"/>
            <a:ext cx="26860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DOCUME~1\ADMINI~1\APPLIC~1\360se6\USERDA~1\Temp\800PX-~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4714875"/>
            <a:ext cx="27416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9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4"/>
    </mc:Choice>
    <mc:Fallback xmlns="">
      <p:transition spd="slow" advTm="15934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52788"/>
            <a:ext cx="82581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 Box 7"/>
          <p:cNvSpPr txBox="1">
            <a:spLocks noChangeArrowheads="1"/>
          </p:cNvSpPr>
          <p:nvPr/>
        </p:nvSpPr>
        <p:spPr bwMode="auto">
          <a:xfrm>
            <a:off x="457200" y="1830388"/>
            <a:ext cx="4572000" cy="461962"/>
          </a:xfrm>
          <a:prstGeom prst="rect">
            <a:avLst/>
          </a:prstGeom>
          <a:solidFill>
            <a:srgbClr val="003300">
              <a:alpha val="4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itchFamily="18" charset="0"/>
              </a:rPr>
              <a:t>CRISPR-Cas</a:t>
            </a:r>
            <a:r>
              <a:rPr lang="zh-CN" altLang="en-US" sz="2400" b="1">
                <a:solidFill>
                  <a:schemeClr val="bg1"/>
                </a:solidFill>
                <a:latin typeface="Times New Roman" pitchFamily="18" charset="0"/>
              </a:rPr>
              <a:t>主要由两部分组成：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87625"/>
            <a:ext cx="1304925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7" name="未知"/>
          <p:cNvSpPr>
            <a:spLocks/>
          </p:cNvSpPr>
          <p:nvPr/>
        </p:nvSpPr>
        <p:spPr bwMode="auto">
          <a:xfrm rot="1576823">
            <a:off x="5106988" y="2465388"/>
            <a:ext cx="1308100" cy="65881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93D267">
                  <a:alpha val="31999"/>
                </a:srgbClr>
              </a:gs>
              <a:gs pos="100000">
                <a:srgbClr val="88CE5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8" name="矩形 2"/>
          <p:cNvSpPr>
            <a:spLocks noChangeArrowheads="1"/>
          </p:cNvSpPr>
          <p:nvPr/>
        </p:nvSpPr>
        <p:spPr bwMode="auto">
          <a:xfrm>
            <a:off x="762000" y="3276600"/>
            <a:ext cx="3581400" cy="658813"/>
          </a:xfrm>
          <a:prstGeom prst="rect">
            <a:avLst/>
          </a:prstGeom>
          <a:noFill/>
          <a:ln w="57150" cmpd="sng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9" name="矩形 7"/>
          <p:cNvSpPr>
            <a:spLocks noChangeArrowheads="1"/>
          </p:cNvSpPr>
          <p:nvPr/>
        </p:nvSpPr>
        <p:spPr bwMode="auto">
          <a:xfrm>
            <a:off x="4487863" y="3252788"/>
            <a:ext cx="4011612" cy="657225"/>
          </a:xfrm>
          <a:prstGeom prst="rect">
            <a:avLst/>
          </a:prstGeom>
          <a:noFill/>
          <a:ln w="57150" cmpd="sng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0" name="TextBox 4"/>
          <p:cNvSpPr txBox="1">
            <a:spLocks noChangeArrowheads="1"/>
          </p:cNvSpPr>
          <p:nvPr/>
        </p:nvSpPr>
        <p:spPr bwMode="auto">
          <a:xfrm>
            <a:off x="5427663" y="4648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隶书" pitchFamily="49" charset="-122"/>
                <a:ea typeface="隶书" pitchFamily="49" charset="-122"/>
              </a:rPr>
              <a:t>识别</a:t>
            </a:r>
          </a:p>
        </p:txBody>
      </p:sp>
      <p:sp>
        <p:nvSpPr>
          <p:cNvPr id="49161" name="TextBox 6"/>
          <p:cNvSpPr txBox="1">
            <a:spLocks noChangeArrowheads="1"/>
          </p:cNvSpPr>
          <p:nvPr/>
        </p:nvSpPr>
        <p:spPr bwMode="auto">
          <a:xfrm>
            <a:off x="1447800" y="4687888"/>
            <a:ext cx="2438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隶书" pitchFamily="49" charset="-122"/>
                <a:ea typeface="隶书" pitchFamily="49" charset="-122"/>
              </a:rPr>
              <a:t>切割</a:t>
            </a:r>
          </a:p>
        </p:txBody>
      </p:sp>
      <p:sp>
        <p:nvSpPr>
          <p:cNvPr id="49162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1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23617392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 animBg="1" autoUpdateAnimBg="0"/>
      <p:bldP spid="49159" grpId="0" animBg="1" autoUpdateAnimBg="0"/>
      <p:bldP spid="49160" grpId="0" autoUpdateAnimBg="0"/>
      <p:bldP spid="49161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381000" y="300038"/>
            <a:ext cx="281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1.1 CRISPR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结构</a:t>
            </a:r>
          </a:p>
        </p:txBody>
      </p:sp>
      <p:sp>
        <p:nvSpPr>
          <p:cNvPr id="50179" name="TextBox 2"/>
          <p:cNvSpPr txBox="1">
            <a:spLocks noChangeArrowheads="1"/>
          </p:cNvSpPr>
          <p:nvPr/>
        </p:nvSpPr>
        <p:spPr bwMode="auto">
          <a:xfrm>
            <a:off x="609600" y="1890713"/>
            <a:ext cx="754380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CRISPR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：</a:t>
            </a:r>
            <a:endParaRPr lang="en-US" altLang="zh-CN" sz="2200" b="1">
              <a:latin typeface="Times New Roman" pitchFamily="18" charset="0"/>
              <a:ea typeface="隶书" pitchFamily="49" charset="-122"/>
            </a:endParaRPr>
          </a:p>
          <a:p>
            <a:pPr eaLnBrk="1" hangingPunct="1"/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（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clustered regularly interspaced short palindromic repeats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）</a:t>
            </a:r>
            <a:endParaRPr lang="en-US" altLang="zh-CN" sz="2200" b="1">
              <a:latin typeface="Times New Roman" pitchFamily="18" charset="0"/>
              <a:ea typeface="隶书" pitchFamily="49" charset="-122"/>
            </a:endParaRPr>
          </a:p>
          <a:p>
            <a:pPr eaLnBrk="1" hangingPunct="1"/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   </a:t>
            </a:r>
            <a:endParaRPr lang="en-US" altLang="zh-CN" sz="2200" b="1"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        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CRISPR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是一个特殊的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DNA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重复序列家族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, 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广泛分布于细菌和古细菌基因组中。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CRISPR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位点通常由短的高度保守的重复序列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(repeats)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组成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, 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重复序列的长度通常 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21~48 bp, 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重复序列之间被 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26~72 bp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间隔序列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(spacer)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隔开。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CRISPR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就是通过这些间隔序列（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space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）与靶基因进行识别。</a:t>
            </a:r>
            <a:endParaRPr lang="en-US" altLang="zh-CN" sz="2200" b="1"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lnSpc>
                <a:spcPct val="130000"/>
              </a:lnSpc>
            </a:pPr>
            <a:endParaRPr lang="zh-CN" altLang="en-US" sz="2200" b="1"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465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6"/>
          <p:cNvSpPr txBox="1">
            <a:spLocks noChangeArrowheads="1"/>
          </p:cNvSpPr>
          <p:nvPr/>
        </p:nvSpPr>
        <p:spPr bwMode="auto">
          <a:xfrm>
            <a:off x="381000" y="300038"/>
            <a:ext cx="281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1.1 CRISPR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结构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01000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3948113"/>
            <a:ext cx="7972425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702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6"/>
          <p:cNvSpPr txBox="1">
            <a:spLocks noChangeArrowheads="1"/>
          </p:cNvSpPr>
          <p:nvPr/>
        </p:nvSpPr>
        <p:spPr bwMode="auto">
          <a:xfrm>
            <a:off x="381000" y="300038"/>
            <a:ext cx="281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1.2 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家族</a:t>
            </a:r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661988" y="1143000"/>
            <a:ext cx="7796212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 dirty="0" err="1">
                <a:latin typeface="Times New Roman" pitchFamily="18" charset="0"/>
                <a:ea typeface="隶书" pitchFamily="49" charset="-122"/>
              </a:rPr>
              <a:t>Cas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（</a:t>
            </a:r>
            <a:r>
              <a:rPr lang="en-US" altLang="zh-CN" sz="2200" b="1" dirty="0">
                <a:latin typeface="Times New Roman" pitchFamily="18" charset="0"/>
                <a:ea typeface="隶书" pitchFamily="49" charset="-122"/>
              </a:rPr>
              <a:t>CRISPR associated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）：</a:t>
            </a:r>
            <a:endParaRPr lang="en-US" altLang="zh-CN" sz="2200" b="1" dirty="0"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b="1" dirty="0">
                <a:latin typeface="Times New Roman" pitchFamily="18" charset="0"/>
                <a:ea typeface="隶书" pitchFamily="49" charset="-122"/>
              </a:rPr>
              <a:t>        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存在于</a:t>
            </a:r>
            <a:r>
              <a:rPr lang="en-US" altLang="zh-CN" sz="2200" b="1" dirty="0">
                <a:latin typeface="Times New Roman" pitchFamily="18" charset="0"/>
                <a:ea typeface="隶书" pitchFamily="49" charset="-122"/>
              </a:rPr>
              <a:t>CRISPR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位点附近，是一种双链</a:t>
            </a:r>
            <a:r>
              <a:rPr lang="en-US" altLang="zh-CN" sz="2200" b="1" dirty="0">
                <a:latin typeface="Times New Roman" pitchFamily="18" charset="0"/>
                <a:ea typeface="隶书" pitchFamily="49" charset="-122"/>
              </a:rPr>
              <a:t>DNA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核酸酶，能在</a:t>
            </a:r>
            <a:r>
              <a:rPr lang="en-US" altLang="zh-CN" sz="2200" b="1" dirty="0">
                <a:latin typeface="Times New Roman" pitchFamily="18" charset="0"/>
                <a:ea typeface="隶书" pitchFamily="49" charset="-122"/>
              </a:rPr>
              <a:t>guide RNA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引导下对靶位点进行切割。它与</a:t>
            </a:r>
            <a:r>
              <a:rPr lang="en-US" altLang="zh-CN" sz="2200" b="1" dirty="0" err="1">
                <a:latin typeface="Times New Roman" pitchFamily="18" charset="0"/>
                <a:ea typeface="隶书" pitchFamily="49" charset="-122"/>
              </a:rPr>
              <a:t>FokI</a:t>
            </a:r>
            <a:r>
              <a:rPr lang="zh-CN" altLang="en-US" sz="2200" b="1" dirty="0">
                <a:latin typeface="Times New Roman" pitchFamily="18" charset="0"/>
                <a:ea typeface="隶书" pitchFamily="49" charset="-122"/>
              </a:rPr>
              <a:t>酶功能类似，但是它并不需要形成二聚体才能发挥作用。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014663"/>
            <a:ext cx="74295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29" name="对象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476500" y="4349750"/>
          <a:ext cx="2628900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r:id="rId4" imgW="3717154" imgH="2787238" progId="">
                  <p:embed/>
                </p:oleObj>
              </mc:Choice>
              <mc:Fallback>
                <p:oleObj r:id="rId4" imgW="3717154" imgH="2787238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4349750"/>
                        <a:ext cx="2628900" cy="196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355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系统的发现</a:t>
            </a:r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533400" y="2667000"/>
            <a:ext cx="784860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        CRISPR-Cas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是很多细菌和大部分古生菌的天然免疫系统，通过对入侵的病毒和核酸进行</a:t>
            </a:r>
            <a:r>
              <a:rPr lang="zh-CN" altLang="en-US" sz="22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特异性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的识别，利用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Cas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蛋白进行切割，从而达到对自身的免疫。</a:t>
            </a:r>
          </a:p>
        </p:txBody>
      </p:sp>
    </p:spTree>
    <p:extLst>
      <p:ext uri="{BB962C8B-B14F-4D97-AF65-F5344CB8AC3E}">
        <p14:creationId xmlns:p14="http://schemas.microsoft.com/office/powerpoint/2010/main" val="10552165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371600"/>
            <a:ext cx="782955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系统的发现</a:t>
            </a:r>
          </a:p>
        </p:txBody>
      </p:sp>
    </p:spTree>
    <p:extLst>
      <p:ext uri="{BB962C8B-B14F-4D97-AF65-F5344CB8AC3E}">
        <p14:creationId xmlns:p14="http://schemas.microsoft.com/office/powerpoint/2010/main" val="39286938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9675"/>
            <a:ext cx="7391400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系统的发现</a:t>
            </a:r>
          </a:p>
        </p:txBody>
      </p:sp>
    </p:spTree>
    <p:extLst>
      <p:ext uri="{BB962C8B-B14F-4D97-AF65-F5344CB8AC3E}">
        <p14:creationId xmlns:p14="http://schemas.microsoft.com/office/powerpoint/2010/main" val="30354892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4724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系统的发现</a:t>
            </a:r>
          </a:p>
        </p:txBody>
      </p:sp>
      <p:sp>
        <p:nvSpPr>
          <p:cNvPr id="56323" name="TextBox 2"/>
          <p:cNvSpPr txBox="1">
            <a:spLocks noChangeArrowheads="1"/>
          </p:cNvSpPr>
          <p:nvPr/>
        </p:nvSpPr>
        <p:spPr bwMode="auto">
          <a:xfrm>
            <a:off x="685800" y="2085975"/>
            <a:ext cx="7467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       CRISPR-Cas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系统赋予原核细胞针对外源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DNA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特异性免疫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, 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而这种特异性是由间隔序列（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spacer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）决定的。在宿主防御噬菌体攻击中，针对自然界中庞大的噬菌体种群，细菌进化了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CRISPR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介导的适应性免疫。这种免疫功能的发挥是由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CRISPR 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间隔序列的动态性变化，即通过增加或删除间隔序列（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spacer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）来实现的。</a:t>
            </a:r>
          </a:p>
        </p:txBody>
      </p:sp>
    </p:spTree>
    <p:extLst>
      <p:ext uri="{BB962C8B-B14F-4D97-AF65-F5344CB8AC3E}">
        <p14:creationId xmlns:p14="http://schemas.microsoft.com/office/powerpoint/2010/main" val="23677501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4724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系统靶向要求</a:t>
            </a:r>
          </a:p>
        </p:txBody>
      </p:sp>
      <p:sp>
        <p:nvSpPr>
          <p:cNvPr id="57347" name="TextBox 2"/>
          <p:cNvSpPr txBox="1">
            <a:spLocks noChangeArrowheads="1"/>
          </p:cNvSpPr>
          <p:nvPr/>
        </p:nvSpPr>
        <p:spPr bwMode="auto">
          <a:xfrm>
            <a:off x="906463" y="1447800"/>
            <a:ext cx="622617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最主要的要求：</a:t>
            </a:r>
            <a:endParaRPr lang="en-US" altLang="zh-CN" sz="2200" b="1"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PAM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（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protospacer-adjacent motif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）为</a:t>
            </a:r>
            <a:r>
              <a:rPr lang="en-US" altLang="zh-CN" sz="2200" b="1">
                <a:latin typeface="Times New Roman" pitchFamily="18" charset="0"/>
                <a:ea typeface="隶书" pitchFamily="49" charset="-122"/>
              </a:rPr>
              <a:t>NGG</a:t>
            </a:r>
            <a:r>
              <a:rPr lang="zh-CN" altLang="en-US" sz="2200" b="1">
                <a:latin typeface="Times New Roman" pitchFamily="18" charset="0"/>
                <a:ea typeface="隶书" pitchFamily="49" charset="-122"/>
              </a:rPr>
              <a:t>。</a:t>
            </a: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71738"/>
            <a:ext cx="49498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3886200"/>
            <a:ext cx="46196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792663"/>
            <a:ext cx="4152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3593" r="14061"/>
          <a:stretch>
            <a:fillRect/>
          </a:stretch>
        </p:blipFill>
        <p:spPr bwMode="auto">
          <a:xfrm>
            <a:off x="6557963" y="3081338"/>
            <a:ext cx="2185987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矩形 1"/>
          <p:cNvSpPr>
            <a:spLocks noChangeArrowheads="1"/>
          </p:cNvSpPr>
          <p:nvPr/>
        </p:nvSpPr>
        <p:spPr bwMode="auto">
          <a:xfrm>
            <a:off x="5334000" y="2655888"/>
            <a:ext cx="609600" cy="423862"/>
          </a:xfrm>
          <a:prstGeom prst="rect">
            <a:avLst/>
          </a:prstGeom>
          <a:noFill/>
          <a:ln w="38100" cmpd="sng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7353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48100"/>
            <a:ext cx="685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646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3171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2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50925"/>
            <a:ext cx="67818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4724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系统靶向要求</a:t>
            </a:r>
          </a:p>
        </p:txBody>
      </p:sp>
      <p:sp>
        <p:nvSpPr>
          <p:cNvPr id="58372" name="TextBox 1"/>
          <p:cNvSpPr txBox="1">
            <a:spLocks noChangeArrowheads="1"/>
          </p:cNvSpPr>
          <p:nvPr/>
        </p:nvSpPr>
        <p:spPr bwMode="auto">
          <a:xfrm>
            <a:off x="609600" y="5894388"/>
            <a:ext cx="7162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        在人类基因组中，平均每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8bp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就出现一个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NGG PAM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122075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47716" y="114284"/>
            <a:ext cx="8024812" cy="957262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基因编辑的三大利器</a:t>
            </a:r>
            <a:endParaRPr lang="zh-CN" altLang="en-US" sz="40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9567" y="1268761"/>
            <a:ext cx="8237566" cy="3168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ZFN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(Zinc-finger nucleases, ZFN)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activator-like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effector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nucleases)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CRISPR/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(clustered regulatory interspaced short palindromic repeat/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RNA-guided DNA endonucleases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777875" y="4790940"/>
            <a:ext cx="2801938" cy="12114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特异性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识别域</a:t>
            </a:r>
          </a:p>
        </p:txBody>
      </p:sp>
      <p:sp>
        <p:nvSpPr>
          <p:cNvPr id="12" name="矩形 11"/>
          <p:cNvSpPr/>
          <p:nvPr/>
        </p:nvSpPr>
        <p:spPr>
          <a:xfrm>
            <a:off x="5495152" y="4732511"/>
            <a:ext cx="2801938" cy="12897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000000"/>
                </a:solidFill>
              </a:rPr>
              <a:t>非特异性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zh-CN" altLang="en-US" sz="3200" dirty="0">
                <a:solidFill>
                  <a:srgbClr val="000000"/>
                </a:solidFill>
              </a:rPr>
              <a:t>核酸内切酶</a:t>
            </a: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4321175" y="4869160"/>
            <a:ext cx="60625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000000"/>
                </a:solidFill>
              </a:rPr>
              <a:t>+</a:t>
            </a:r>
            <a:endParaRPr lang="zh-CN" altLang="en-US" sz="6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9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4724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2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系统靶向要求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590675"/>
            <a:ext cx="8174037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290888"/>
            <a:ext cx="8202612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342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143000"/>
            <a:ext cx="6586537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3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系统介导基因修饰</a:t>
            </a:r>
          </a:p>
        </p:txBody>
      </p:sp>
      <p:sp>
        <p:nvSpPr>
          <p:cNvPr id="60420" name="矩形 1"/>
          <p:cNvSpPr>
            <a:spLocks noChangeArrowheads="1"/>
          </p:cNvSpPr>
          <p:nvPr/>
        </p:nvSpPr>
        <p:spPr bwMode="auto">
          <a:xfrm>
            <a:off x="5181600" y="1981200"/>
            <a:ext cx="457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57550"/>
            <a:ext cx="6858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27601" y="9583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酿脓链球菌</a:t>
            </a:r>
          </a:p>
        </p:txBody>
      </p:sp>
    </p:spTree>
    <p:extLst>
      <p:ext uri="{BB962C8B-B14F-4D97-AF65-F5344CB8AC3E}">
        <p14:creationId xmlns:p14="http://schemas.microsoft.com/office/powerpoint/2010/main" val="11251449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3.1 dual-RNA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介导编辑模板替换</a:t>
            </a:r>
          </a:p>
        </p:txBody>
      </p:sp>
      <p:sp>
        <p:nvSpPr>
          <p:cNvPr id="61443" name="TextBox 2"/>
          <p:cNvSpPr txBox="1">
            <a:spLocks noChangeArrowheads="1"/>
          </p:cNvSpPr>
          <p:nvPr/>
        </p:nvSpPr>
        <p:spPr bwMode="auto">
          <a:xfrm>
            <a:off x="742950" y="2309813"/>
            <a:ext cx="73152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        2013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29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日在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《nature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biotechnology》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上发表的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《RNA-guided editing of bacterial genomes using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CRISPR-Cas systems》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一文中，作者利用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CRISPR-Cas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系统用设计好的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DNA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模板替换的相应基因来达到基因的定向修饰。</a:t>
            </a:r>
            <a:endParaRPr lang="en-US" altLang="zh-CN" sz="2200" b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503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3.1 dual-RNA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介导编辑模板替换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057400"/>
            <a:ext cx="8516937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840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3.2 sg-RNA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介导基因修饰</a:t>
            </a:r>
          </a:p>
        </p:txBody>
      </p:sp>
      <p:sp>
        <p:nvSpPr>
          <p:cNvPr id="63491" name="TextBox 3"/>
          <p:cNvSpPr txBox="1">
            <a:spLocks noChangeArrowheads="1"/>
          </p:cNvSpPr>
          <p:nvPr/>
        </p:nvSpPr>
        <p:spPr bwMode="auto">
          <a:xfrm>
            <a:off x="742950" y="2514600"/>
            <a:ext cx="731520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        2013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29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日在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《nature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biotechnology》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上发表的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《efficient genome editing in zebra fish using a CRISPR-Cas system》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一文中，作者利用人工合成的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sgRNAs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能指导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Cas9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内源性核酸酶对斑马鱼胚胎基因进行修饰。</a:t>
            </a:r>
            <a:endParaRPr lang="en-US" altLang="zh-CN" sz="2200" b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251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3.2 sg-RNA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介导基因修饰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0150"/>
            <a:ext cx="71183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303338"/>
            <a:ext cx="6981825" cy="47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0387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54" y="540673"/>
            <a:ext cx="8809646" cy="620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 Box 6"/>
          <p:cNvSpPr txBox="1">
            <a:spLocks noChangeArrowheads="1"/>
          </p:cNvSpPr>
          <p:nvPr/>
        </p:nvSpPr>
        <p:spPr bwMode="auto">
          <a:xfrm>
            <a:off x="304800" y="-27384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3300"/>
                </a:solidFill>
                <a:latin typeface="Times New Roman" pitchFamily="18" charset="0"/>
              </a:rPr>
              <a:t>3.2 sg-RNA</a:t>
            </a:r>
            <a:r>
              <a:rPr lang="zh-CN" altLang="en-US" sz="2400" b="1" dirty="0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 dirty="0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 dirty="0">
                <a:solidFill>
                  <a:srgbClr val="003300"/>
                </a:solidFill>
                <a:latin typeface="Times New Roman" pitchFamily="18" charset="0"/>
              </a:rPr>
              <a:t>介导基因修饰</a:t>
            </a:r>
          </a:p>
        </p:txBody>
      </p:sp>
    </p:spTree>
    <p:extLst>
      <p:ext uri="{BB962C8B-B14F-4D97-AF65-F5344CB8AC3E}">
        <p14:creationId xmlns:p14="http://schemas.microsoft.com/office/powerpoint/2010/main" val="1491499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lixin\Desktop\RNA guide\efficient genome editing质粒图谱\cas9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" y="1196752"/>
            <a:ext cx="4610472" cy="399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 descr="C:\Users\lixin\Desktop\RNA guide\efficient genome editing质粒图谱\gRNA expresson vec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844824"/>
            <a:ext cx="4458467" cy="307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3.2 sg-RNA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介导基因修饰</a:t>
            </a:r>
          </a:p>
        </p:txBody>
      </p:sp>
      <p:sp>
        <p:nvSpPr>
          <p:cNvPr id="66565" name="矩形 1"/>
          <p:cNvSpPr>
            <a:spLocks noChangeArrowheads="1"/>
          </p:cNvSpPr>
          <p:nvPr/>
        </p:nvSpPr>
        <p:spPr bwMode="auto">
          <a:xfrm>
            <a:off x="1447800" y="5334000"/>
            <a:ext cx="1905000" cy="533400"/>
          </a:xfrm>
          <a:prstGeom prst="rect">
            <a:avLst/>
          </a:prstGeom>
          <a:solidFill>
            <a:srgbClr val="0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Cas9</a:t>
            </a:r>
            <a:endParaRPr lang="zh-CN" altLang="en-US" sz="32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6" name="矩形 5"/>
          <p:cNvSpPr>
            <a:spLocks noChangeArrowheads="1"/>
          </p:cNvSpPr>
          <p:nvPr/>
        </p:nvSpPr>
        <p:spPr bwMode="auto">
          <a:xfrm>
            <a:off x="6084168" y="5445224"/>
            <a:ext cx="1905000" cy="533400"/>
          </a:xfrm>
          <a:prstGeom prst="rect">
            <a:avLst/>
          </a:prstGeom>
          <a:solidFill>
            <a:srgbClr val="0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sg-RNA</a:t>
            </a:r>
            <a:endParaRPr lang="zh-CN" altLang="en-US" sz="32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587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3"/>
          <p:cNvSpPr>
            <a:spLocks noChangeArrowheads="1"/>
          </p:cNvSpPr>
          <p:nvPr/>
        </p:nvSpPr>
        <p:spPr bwMode="auto">
          <a:xfrm>
            <a:off x="838200" y="2438400"/>
            <a:ext cx="723900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2013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日在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《science》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上发表的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《Multiplex Genome Engineering Using CRISPR/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Systems》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一文中，作者利用一个包含两个靶向不同基因的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spacers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crRNA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实现了同时对两个基因进行编辑。</a:t>
            </a:r>
            <a:endParaRPr lang="en-US" altLang="zh-CN" sz="22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7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3.3  cr-RNA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：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Cas</a:t>
            </a:r>
            <a:r>
              <a:rPr lang="zh-CN" altLang="en-US" sz="2400" b="1">
                <a:solidFill>
                  <a:srgbClr val="003300"/>
                </a:solidFill>
                <a:latin typeface="Times New Roman" pitchFamily="18" charset="0"/>
              </a:rPr>
              <a:t>介导双基因修饰</a:t>
            </a:r>
            <a:r>
              <a:rPr lang="en-US" altLang="zh-CN" sz="2400" b="1">
                <a:solidFill>
                  <a:srgbClr val="003300"/>
                </a:solidFill>
                <a:latin typeface="Times New Roman" pitchFamily="18" charset="0"/>
              </a:rPr>
              <a:t> </a:t>
            </a:r>
            <a:endParaRPr lang="zh-CN" altLang="en-US" sz="2400" b="1">
              <a:solidFill>
                <a:srgbClr val="0033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220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3300"/>
                </a:solidFill>
                <a:latin typeface="Times New Roman" pitchFamily="18" charset="0"/>
              </a:rPr>
              <a:t>3.4  </a:t>
            </a:r>
            <a:r>
              <a:rPr lang="zh-CN" altLang="en-US" sz="2400" b="1" dirty="0">
                <a:solidFill>
                  <a:srgbClr val="003300"/>
                </a:solidFill>
                <a:latin typeface="Times New Roman" pitchFamily="18" charset="0"/>
              </a:rPr>
              <a:t>实例分析</a:t>
            </a:r>
            <a:r>
              <a:rPr lang="en-US" altLang="zh-CN" sz="2400" b="1" dirty="0">
                <a:solidFill>
                  <a:srgbClr val="003300"/>
                </a:solidFill>
                <a:latin typeface="Times New Roman" pitchFamily="18" charset="0"/>
              </a:rPr>
              <a:t> </a:t>
            </a:r>
            <a:endParaRPr lang="zh-CN" altLang="en-US" sz="2400" b="1" dirty="0">
              <a:solidFill>
                <a:srgbClr val="003300"/>
              </a:solidFill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9" y="1268760"/>
            <a:ext cx="85820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0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63395" y="114284"/>
            <a:ext cx="8024812" cy="9572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ZFN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881530" y="1071546"/>
            <a:ext cx="8077200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锌指核糖核酸酶（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ZFN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世纪末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DNA </a:t>
            </a: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识别域</a:t>
            </a:r>
            <a:r>
              <a:rPr lang="en-US" altLang="zh-CN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(ZFP)</a:t>
            </a: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 </a:t>
            </a: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非特异性核酸内切酶构成（</a:t>
            </a:r>
            <a:r>
              <a:rPr lang="en-US" altLang="zh-CN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FokI</a:t>
            </a:r>
            <a:r>
              <a:rPr lang="en-US" altLang="zh-CN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895394" y="2060848"/>
            <a:ext cx="6788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依赖</a:t>
            </a:r>
            <a:r>
              <a:rPr lang="en-US" altLang="zh-CN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DNA</a:t>
            </a: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识别域的</a:t>
            </a: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特异性：效率高</a:t>
            </a:r>
            <a:endParaRPr lang="en-US" altLang="zh-CN" sz="2400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有脱靶现象，专利被</a:t>
            </a:r>
            <a:r>
              <a:rPr lang="en-US" altLang="zh-CN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Sangamo</a:t>
            </a:r>
            <a:r>
              <a:rPr lang="zh-CN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垄断</a:t>
            </a:r>
            <a:endParaRPr lang="en-US" altLang="zh-CN" sz="2400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内容占位符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3068960"/>
            <a:ext cx="6176962" cy="3421062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3" cstate="print"/>
          <a:srcRect b="2031"/>
          <a:stretch>
            <a:fillRect/>
          </a:stretch>
        </p:blipFill>
        <p:spPr bwMode="auto">
          <a:xfrm>
            <a:off x="7164288" y="3789040"/>
            <a:ext cx="1763688" cy="251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35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06" y="44624"/>
            <a:ext cx="7546438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4171" y="5489937"/>
            <a:ext cx="85458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Multiple DSBs were induced at the delta sites by CRISPR-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facilitate homologous recombination of biochemical pathways at these sites. This system enabled the highly efficient single-step,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markerless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multicopy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chromosomal integration of full biochemical pathways in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cerevisiae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4" y="206425"/>
            <a:ext cx="8786572" cy="457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301208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pDi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-CRISPR also comprised of a truncated URA3promoter for increased copy numbers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inS.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cerevisiae, and encoded for a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tracrRNA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mutant version of Cas9. Linear donor DNA of 8 kb, 16 kb and 24 kb were investigated in our study.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5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2" y="189150"/>
            <a:ext cx="56197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91262" y="4611231"/>
            <a:ext cx="8838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The histograms revealed that GFP fluorescence was markedly higher for Di-CRISPR populations as compared to conventional delta integration populations.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Di-CRISPR populations had higher mean fluorescence intensities than their delta integration counterparts.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Di-CRISPR populations had higher percentages of GFP-fluorescent cells than their delta integration counterparts.</a:t>
            </a:r>
          </a:p>
        </p:txBody>
      </p:sp>
    </p:spTree>
    <p:extLst>
      <p:ext uri="{BB962C8B-B14F-4D97-AF65-F5344CB8AC3E}">
        <p14:creationId xmlns:p14="http://schemas.microsoft.com/office/powerpoint/2010/main" val="126573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2" y="374397"/>
            <a:ext cx="5581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" y="2577263"/>
            <a:ext cx="56197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895147" y="620688"/>
            <a:ext cx="33473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 Di-CRISPR populations had higher 95th percentile intensities than their delta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counterparts.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 The copy numbers of 8 random fluorescent colonies. 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91768" y="3573016"/>
            <a:ext cx="30963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Flow cytometry analysis.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Fold-change in mean fluorescence intensities.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Fold-change in percentages of GFP-fluorescent cells. 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7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16" y="260648"/>
            <a:ext cx="57340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39435"/>
            <a:ext cx="67722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984" y="2708920"/>
            <a:ext cx="86184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 Cells transformed with 10-fold DNA had higher 95th percentile intensity.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 Copy numbers. The copy numbers of 8 random fluorescent colonies were determined by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qPCR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average copy number is depicted by the blue dotted line.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057400"/>
            <a:ext cx="6070600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5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4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系统前景分析</a:t>
            </a:r>
          </a:p>
        </p:txBody>
      </p:sp>
      <p:sp>
        <p:nvSpPr>
          <p:cNvPr id="69636" name="TextBox 3"/>
          <p:cNvSpPr txBox="1">
            <a:spLocks noChangeArrowheads="1"/>
          </p:cNvSpPr>
          <p:nvPr/>
        </p:nvSpPr>
        <p:spPr bwMode="auto">
          <a:xfrm>
            <a:off x="1071563" y="4651375"/>
            <a:ext cx="6781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         这是一项靶向基因修饰的革新技术，一项极具有可能获得诺贝尔奖技术。</a:t>
            </a:r>
          </a:p>
        </p:txBody>
      </p:sp>
    </p:spTree>
    <p:extLst>
      <p:ext uri="{BB962C8B-B14F-4D97-AF65-F5344CB8AC3E}">
        <p14:creationId xmlns:p14="http://schemas.microsoft.com/office/powerpoint/2010/main" val="40995510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4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系统前景分析</a:t>
            </a:r>
          </a:p>
        </p:txBody>
      </p:sp>
      <p:sp>
        <p:nvSpPr>
          <p:cNvPr id="70659" name="矩形 3"/>
          <p:cNvSpPr>
            <a:spLocks noChangeArrowheads="1"/>
          </p:cNvSpPr>
          <p:nvPr/>
        </p:nvSpPr>
        <p:spPr bwMode="auto">
          <a:xfrm>
            <a:off x="838200" y="2590800"/>
            <a:ext cx="75438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2013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日在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《cell stem cell》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上发表的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《Enhanced Efficiency of Human Pluripotent Stem Cell Genome Editing through Replacing TALENs with CRISPRs》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一文中，作者利用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TALENs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CRISPRs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对同一基因进行修饰，效率分别为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0%-34%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51%-79%</a:t>
            </a:r>
            <a:r>
              <a:rPr lang="zh-CN" altLang="en-US" sz="2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2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929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4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系统前景分析</a:t>
            </a:r>
          </a:p>
        </p:txBody>
      </p:sp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914400" y="2587625"/>
            <a:ext cx="719613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        而且从实际应用的角度来说，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CRISPRs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比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TALENs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更容易操作，因为每一对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TALENs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都需要重新合成，而用于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CRISPR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gRNA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只需要替换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个核苷酸就行。</a:t>
            </a:r>
          </a:p>
        </p:txBody>
      </p:sp>
    </p:spTree>
    <p:extLst>
      <p:ext uri="{BB962C8B-B14F-4D97-AF65-F5344CB8AC3E}">
        <p14:creationId xmlns:p14="http://schemas.microsoft.com/office/powerpoint/2010/main" val="40918035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6477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latin typeface="Times New Roman" pitchFamily="18" charset="0"/>
              </a:rPr>
              <a:t>4 CRISPR-Cas</a:t>
            </a:r>
            <a:r>
              <a:rPr lang="zh-CN" altLang="en-US" sz="2800" b="1">
                <a:solidFill>
                  <a:srgbClr val="003300"/>
                </a:solidFill>
                <a:latin typeface="Times New Roman" pitchFamily="18" charset="0"/>
              </a:rPr>
              <a:t>系统前景分析</a:t>
            </a:r>
          </a:p>
        </p:txBody>
      </p:sp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638175" y="2743200"/>
            <a:ext cx="75438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003300"/>
              </a:buClr>
              <a:buFont typeface="Wingdings" pitchFamily="2" charset="2"/>
              <a:buChar char="u"/>
            </a:pP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只需合成一个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sgRNA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就能实现对基因的特异性修饰，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Cas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蛋白不具特异性。</a:t>
            </a:r>
          </a:p>
          <a:p>
            <a:pPr eaLnBrk="1" hangingPunct="1">
              <a:lnSpc>
                <a:spcPct val="130000"/>
              </a:lnSpc>
              <a:buClr>
                <a:srgbClr val="003300"/>
              </a:buClr>
              <a:buFont typeface="Wingdings" pitchFamily="2" charset="2"/>
              <a:buChar char="u"/>
            </a:pP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编码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sgRNA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的序列不超过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100bp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，因此比构建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TALENs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ZFNs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更简单方便。</a:t>
            </a:r>
          </a:p>
          <a:p>
            <a:pPr eaLnBrk="1" hangingPunct="1">
              <a:lnSpc>
                <a:spcPct val="130000"/>
              </a:lnSpc>
              <a:buClr>
                <a:srgbClr val="003300"/>
              </a:buClr>
              <a:buFont typeface="Wingdings" pitchFamily="2" charset="2"/>
              <a:buChar char="u"/>
            </a:pP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较短的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sgRNA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序列也避免了超长、高度重复的</a:t>
            </a:r>
            <a:r>
              <a:rPr lang="en-US" altLang="zh-CN" sz="2200" b="1">
                <a:latin typeface="Times New Roman" pitchFamily="18" charset="0"/>
                <a:cs typeface="Times New Roman" pitchFamily="18" charset="0"/>
              </a:rPr>
              <a:t>TALENs</a:t>
            </a:r>
            <a:r>
              <a:rPr lang="zh-CN" altLang="en-US" sz="2200" b="1">
                <a:latin typeface="Times New Roman" pitchFamily="18" charset="0"/>
                <a:cs typeface="Times New Roman" pitchFamily="18" charset="0"/>
              </a:rPr>
              <a:t>编码载体带来的并发症。</a:t>
            </a:r>
          </a:p>
        </p:txBody>
      </p:sp>
      <p:sp>
        <p:nvSpPr>
          <p:cNvPr id="72708" name="矩形 1"/>
          <p:cNvSpPr>
            <a:spLocks noChangeArrowheads="1"/>
          </p:cNvSpPr>
          <p:nvPr/>
        </p:nvSpPr>
        <p:spPr bwMode="auto">
          <a:xfrm>
            <a:off x="638175" y="1676400"/>
            <a:ext cx="2486025" cy="609600"/>
          </a:xfrm>
          <a:prstGeom prst="rect">
            <a:avLst/>
          </a:prstGeom>
          <a:solidFill>
            <a:srgbClr val="0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技术优势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3728" y="5689176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 action="ppaction://hlinkfile"/>
              </a:rPr>
              <a:t>Genome Editing with CRISPR-Cas9.mp4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7588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DAAAD90-C316-4B91-A94D-BD1B166C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16875" y="943930"/>
            <a:ext cx="2467462" cy="52832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识别域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algn="just"/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由一系列 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Cys2-His2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锌指蛋白（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zinc-fingers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）串联组成（一般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3~4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个），每个锌指蛋白识别并结合一个特异的三联体碱基。</a:t>
            </a:r>
          </a:p>
          <a:p>
            <a:pPr algn="just"/>
            <a:endParaRPr 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核酸内切酶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algn="just"/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非特异性核酸内切酶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FokI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，形成二聚体时切割双链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23" y="2953671"/>
            <a:ext cx="5030284" cy="317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77" y="826914"/>
            <a:ext cx="6116976" cy="212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563395" y="114284"/>
            <a:ext cx="8024812" cy="9572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ZFN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</a:p>
        </p:txBody>
      </p:sp>
      <p:sp>
        <p:nvSpPr>
          <p:cNvPr id="2" name="TextBox 1">
            <a:hlinkClick r:id="rId4" action="ppaction://hlinkfile"/>
          </p:cNvPr>
          <p:cNvSpPr txBox="1"/>
          <p:nvPr/>
        </p:nvSpPr>
        <p:spPr>
          <a:xfrm>
            <a:off x="4009318" y="6242419"/>
            <a:ext cx="233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 action="ppaction://hlinkfile"/>
              </a:rPr>
              <a:t>Zinc Finger Nuclease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1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3347864" y="188640"/>
            <a:ext cx="1882775" cy="7223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4528006" y="1121785"/>
            <a:ext cx="4355661" cy="4525963"/>
          </a:xfrm>
        </p:spPr>
        <p:txBody>
          <a:bodyPr>
            <a:normAutofit fontScale="85000" lnSpcReduction="10000"/>
          </a:bodyPr>
          <a:lstStyle/>
          <a:p>
            <a:pPr marL="0" indent="0" eaLnBrk="1" hangingPunct="1">
              <a:lnSpc>
                <a:spcPct val="115000"/>
              </a:lnSpc>
              <a:buFont typeface="Wingdings 2" pitchFamily="18" charset="2"/>
              <a:buNone/>
            </a:pP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哈佛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George Church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研究组发明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多重自动基因组改造技术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multiplex automated genome engineering, MAGE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)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</a:rPr>
              <a:t>。首先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合成许多单链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DNA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片段，每个片段携带单一突变。将靶细胞置于强电场下，电击使细胞膜形成暂时空洞，使这些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DNA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片段进入胞内，在</a:t>
            </a:r>
            <a:r>
              <a:rPr lang="el-GR" altLang="zh-CN" sz="2800" b="1" dirty="0">
                <a:latin typeface="Times New Roman" pitchFamily="18" charset="0"/>
                <a:ea typeface="楷体" pitchFamily="49" charset="-122"/>
              </a:rPr>
              <a:t>λ</a:t>
            </a:r>
            <a:r>
              <a:rPr lang="en-US" altLang="zh-CN" sz="2800" b="1" dirty="0">
                <a:latin typeface="Times New Roman" pitchFamily="18" charset="0"/>
                <a:ea typeface="楷体" pitchFamily="49" charset="-122"/>
              </a:rPr>
              <a:t>/Red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同源重组系统</a:t>
            </a:r>
            <a:r>
              <a:rPr lang="en-US" altLang="zh-CN" sz="2800" b="1" dirty="0">
                <a:latin typeface="Times New Roman" pitchFamily="18" charset="0"/>
                <a:ea typeface="楷体" pitchFamily="49" charset="-122"/>
              </a:rPr>
              <a:t>Beta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</a:rPr>
              <a:t>蛋白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介导下随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DNA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</a:rPr>
              <a:t>复制整合到细菌基因组。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69" y="1093204"/>
            <a:ext cx="41402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539750" y="5811838"/>
            <a:ext cx="79200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itchFamily="18" charset="0"/>
              </a:rPr>
              <a:t>Reference: Wang HH, Church GM. Programming cells by multiplex genome engineering and accelerated evolution. </a:t>
            </a:r>
            <a:r>
              <a:rPr lang="en-US" altLang="zh-CN" i="1" dirty="0">
                <a:latin typeface="Times New Roman" pitchFamily="18" charset="0"/>
              </a:rPr>
              <a:t>Nature</a:t>
            </a:r>
            <a:r>
              <a:rPr lang="en-US" altLang="zh-CN" dirty="0">
                <a:latin typeface="Times New Roman" pitchFamily="18" charset="0"/>
              </a:rPr>
              <a:t>, 2009, 460, 894-898</a:t>
            </a:r>
          </a:p>
        </p:txBody>
      </p:sp>
    </p:spTree>
    <p:extLst>
      <p:ext uri="{BB962C8B-B14F-4D97-AF65-F5344CB8AC3E}">
        <p14:creationId xmlns:p14="http://schemas.microsoft.com/office/powerpoint/2010/main" val="401095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>
          <a:xfrm>
            <a:off x="519113" y="5011738"/>
            <a:ext cx="8229600" cy="1441450"/>
          </a:xfrm>
        </p:spPr>
        <p:txBody>
          <a:bodyPr/>
          <a:lstStyle/>
          <a:p>
            <a:pPr marL="0" indent="0" eaLnBrk="1" hangingPunct="1">
              <a:buFont typeface="Wingdings 2" pitchFamily="18" charset="2"/>
              <a:buNone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</a:rPr>
              <a:t>MAGE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</a:rPr>
              <a:t>技术原理图，在一套可以实时监控细胞浓度且无菌环境，将合成的</a:t>
            </a:r>
            <a:r>
              <a:rPr lang="en-US" altLang="zh-CN" sz="2800" b="1" dirty="0" err="1">
                <a:latin typeface="Times New Roman" pitchFamily="18" charset="0"/>
                <a:ea typeface="楷体" pitchFamily="49" charset="-122"/>
              </a:rPr>
              <a:t>Oligos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</a:rPr>
              <a:t>通过瞬时高压转化至宿主菌株，并可以自动循环整个转化过程。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44463"/>
            <a:ext cx="8353425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3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1506" name="内容占位符 2"/>
          <p:cNvSpPr>
            <a:spLocks noGrp="1"/>
          </p:cNvSpPr>
          <p:nvPr>
            <p:ph idx="1"/>
          </p:nvPr>
        </p:nvSpPr>
        <p:spPr>
          <a:xfrm>
            <a:off x="250824" y="5373216"/>
            <a:ext cx="9001000" cy="170021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        为验证</a:t>
            </a:r>
            <a:r>
              <a:rPr lang="en-US" altLang="zh-CN" sz="2200" b="1" dirty="0">
                <a:latin typeface="Times New Roman" pitchFamily="18" charset="0"/>
                <a:ea typeface="楷体" pitchFamily="49" charset="-122"/>
              </a:rPr>
              <a:t>MAGE</a:t>
            </a: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技术，定向改</a:t>
            </a:r>
            <a:endParaRPr lang="en-US" altLang="zh-CN" sz="2200" b="1" dirty="0">
              <a:latin typeface="Times New Roman" pitchFamily="18" charset="0"/>
              <a:ea typeface="楷体" pitchFamily="49" charset="-122"/>
            </a:endParaRPr>
          </a:p>
          <a:p>
            <a:pPr marL="0" indent="0"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造大肠杆菌中番茄红素生产基因，设计相关上调和</a:t>
            </a:r>
            <a:endParaRPr lang="en-US" altLang="zh-CN" sz="2200" b="1" dirty="0">
              <a:latin typeface="Times New Roman" pitchFamily="18" charset="0"/>
              <a:ea typeface="楷体" pitchFamily="49" charset="-122"/>
            </a:endParaRPr>
          </a:p>
          <a:p>
            <a:pPr marL="0" indent="0"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下调区段，获得了比原始菌株生产番茄红素</a:t>
            </a: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五倍</a:t>
            </a: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产量的突变株，最后</a:t>
            </a:r>
            <a:r>
              <a:rPr lang="zh-CN" altLang="zh-CN" sz="2200" b="1" dirty="0">
                <a:latin typeface="Times New Roman" pitchFamily="18" charset="0"/>
                <a:ea typeface="楷体" pitchFamily="49" charset="-122"/>
              </a:rPr>
              <a:t>测定</a:t>
            </a: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高产</a:t>
            </a:r>
            <a:r>
              <a:rPr lang="zh-CN" altLang="zh-CN" sz="2200" b="1" dirty="0">
                <a:latin typeface="Times New Roman" pitchFamily="18" charset="0"/>
                <a:ea typeface="楷体" pitchFamily="49" charset="-122"/>
              </a:rPr>
              <a:t>菌基因组，</a:t>
            </a: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锁定了导致</a:t>
            </a:r>
            <a:r>
              <a:rPr lang="zh-CN" altLang="zh-CN" sz="2200" b="1" dirty="0">
                <a:latin typeface="Times New Roman" pitchFamily="18" charset="0"/>
                <a:ea typeface="楷体" pitchFamily="49" charset="-122"/>
              </a:rPr>
              <a:t>高产的突变</a:t>
            </a:r>
            <a:r>
              <a:rPr lang="zh-CN" altLang="en-US" sz="2200" b="1" dirty="0">
                <a:latin typeface="Times New Roman" pitchFamily="18" charset="0"/>
                <a:ea typeface="楷体" pitchFamily="49" charset="-122"/>
              </a:rPr>
              <a:t>位点</a:t>
            </a:r>
            <a:r>
              <a:rPr lang="zh-CN" altLang="zh-CN" sz="2200" b="1" dirty="0">
                <a:latin typeface="Times New Roman" pitchFamily="18" charset="0"/>
                <a:ea typeface="楷体" pitchFamily="49" charset="-122"/>
              </a:rPr>
              <a:t>。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3473" y="28437"/>
            <a:ext cx="259715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667500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4" y="1772816"/>
            <a:ext cx="6049963" cy="335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8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2644809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zh-CN" sz="54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you!</a:t>
            </a:r>
            <a:endParaRPr lang="zh-CN" altLang="en-US" sz="5400" b="1" i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4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"/>
    </mc:Choice>
    <mc:Fallback xmlns="">
      <p:transition spd="slow" advTm="4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63395" y="114284"/>
            <a:ext cx="8024812" cy="9572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1001" y="1268760"/>
            <a:ext cx="8229600" cy="4233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1989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植物病原体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黄单胞菌属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（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Xanthomonas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spp.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avrBs3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基因被克隆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发现其序列特异性核酸结合特性，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avrBs3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TA</a:t>
            </a:r>
          </a:p>
          <a:p>
            <a:pPr>
              <a:spcBef>
                <a:spcPct val="50000"/>
              </a:spcBef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Xanthomonas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氨基酸序列与核酸靶序列的对应关系被破译</a:t>
            </a:r>
          </a:p>
        </p:txBody>
      </p:sp>
    </p:spTree>
    <p:extLst>
      <p:ext uri="{BB962C8B-B14F-4D97-AF65-F5344CB8AC3E}">
        <p14:creationId xmlns:p14="http://schemas.microsoft.com/office/powerpoint/2010/main" val="144816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5" y="1651575"/>
            <a:ext cx="8461375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563395" y="114284"/>
            <a:ext cx="8024812" cy="9572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</a:p>
        </p:txBody>
      </p:sp>
      <p:sp>
        <p:nvSpPr>
          <p:cNvPr id="4" name="矩形 3"/>
          <p:cNvSpPr/>
          <p:nvPr/>
        </p:nvSpPr>
        <p:spPr>
          <a:xfrm>
            <a:off x="345113" y="4149080"/>
            <a:ext cx="8461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0575" lvl="1" indent="-3429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由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组成一个单元模块，重复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17 -18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</a:p>
          <a:p>
            <a:pPr marL="790575" lvl="1" indent="-3429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中的第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个氨基酸（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 Variant Di-residue, RVD)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对应识别一个目标碱基</a:t>
            </a:r>
          </a:p>
        </p:txBody>
      </p:sp>
    </p:spTree>
    <p:extLst>
      <p:ext uri="{BB962C8B-B14F-4D97-AF65-F5344CB8AC3E}">
        <p14:creationId xmlns:p14="http://schemas.microsoft.com/office/powerpoint/2010/main" val="41070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653173" y="1807071"/>
            <a:ext cx="8167299" cy="2486025"/>
            <a:chOff x="285720" y="2500306"/>
            <a:chExt cx="8469850" cy="276226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5" t="30273" r="23132" b="50195"/>
            <a:stretch>
              <a:fillRect/>
            </a:stretch>
          </p:blipFill>
          <p:spPr bwMode="auto">
            <a:xfrm>
              <a:off x="285720" y="2976559"/>
              <a:ext cx="5943642" cy="2286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6511" y="2500306"/>
              <a:ext cx="2469059" cy="379594"/>
            </a:xfrm>
            <a:prstGeom prst="flowChartPreparat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FFFF"/>
                  </a:solidFill>
                  <a:ea typeface="宋体" pitchFamily="2" charset="-122"/>
                </a:rPr>
                <a:t>Activators </a:t>
              </a:r>
              <a:endParaRPr lang="zh-CN" altLang="en-US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41690" y="3025949"/>
              <a:ext cx="2213880" cy="379594"/>
            </a:xfrm>
            <a:prstGeom prst="homePlat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FFFF"/>
                  </a:solidFill>
                  <a:ea typeface="宋体" pitchFamily="2" charset="-122"/>
                </a:rPr>
                <a:t>Nucleases </a:t>
              </a:r>
              <a:endParaRPr lang="zh-CN" altLang="en-US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00530" y="3500437"/>
              <a:ext cx="2255039" cy="43039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FFFF"/>
                  </a:solidFill>
                  <a:ea typeface="宋体" pitchFamily="2" charset="-122"/>
                </a:rPr>
                <a:t>Repressors </a:t>
              </a:r>
              <a:endParaRPr lang="zh-CN" altLang="en-US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0531" y="4071941"/>
              <a:ext cx="2255038" cy="419976"/>
            </a:xfrm>
            <a:prstGeom prst="round2Diag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zh-CN" b="1" dirty="0" err="1">
                  <a:solidFill>
                    <a:srgbClr val="FFFFFF"/>
                  </a:solidFill>
                  <a:ea typeface="宋体" pitchFamily="2" charset="-122"/>
                </a:rPr>
                <a:t>Methylases</a:t>
              </a:r>
              <a:r>
                <a:rPr lang="en-US" altLang="zh-CN" b="1" dirty="0">
                  <a:solidFill>
                    <a:srgbClr val="FFFFFF"/>
                  </a:solidFill>
                  <a:ea typeface="宋体" pitchFamily="2" charset="-122"/>
                </a:rPr>
                <a:t> </a:t>
              </a:r>
              <a:endParaRPr lang="zh-CN" altLang="en-US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0531" y="4572889"/>
              <a:ext cx="2255039" cy="3880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 eaLnBrk="0" hangingPunct="0">
                <a:lnSpc>
                  <a:spcPct val="90000"/>
                </a:lnSpc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FFFFFF"/>
                  </a:solidFill>
                  <a:ea typeface="宋体" pitchFamily="2" charset="-122"/>
                </a:rPr>
                <a:t>Recombinase </a:t>
              </a:r>
              <a:endParaRPr lang="zh-CN" altLang="en-US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5642806" y="2715502"/>
              <a:ext cx="643706" cy="5715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5642806" y="4144262"/>
              <a:ext cx="786935" cy="61207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5642806" y="3144129"/>
              <a:ext cx="786935" cy="3563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5642806" y="3715633"/>
              <a:ext cx="7869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5642806" y="3929066"/>
              <a:ext cx="786935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TextBox 30"/>
          <p:cNvSpPr txBox="1">
            <a:spLocks noChangeArrowheads="1"/>
          </p:cNvSpPr>
          <p:nvPr/>
        </p:nvSpPr>
        <p:spPr bwMode="auto">
          <a:xfrm>
            <a:off x="1259632" y="4554994"/>
            <a:ext cx="583264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lnSpc>
                <a:spcPct val="90000"/>
              </a:lnSpc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eaLnBrk="0" hangingPunct="0">
              <a:lnSpc>
                <a:spcPct val="90000"/>
              </a:lnSpc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eaLnBrk="0" hangingPunct="0">
              <a:lnSpc>
                <a:spcPct val="90000"/>
              </a:lnSpc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eaLnBrk="0" hangingPunct="0">
              <a:lnSpc>
                <a:spcPct val="90000"/>
              </a:lnSpc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eaLnBrk="0" hangingPunct="0">
              <a:lnSpc>
                <a:spcPct val="90000"/>
              </a:lnSpc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1. </a:t>
            </a:r>
            <a:r>
              <a:rPr lang="zh-CN" altLang="en-US" sz="2000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激活基因的转录</a:t>
            </a:r>
            <a:r>
              <a:rPr lang="en-US" altLang="zh-CN" sz="2000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TALE-TF </a:t>
            </a:r>
          </a:p>
          <a:p>
            <a:pPr eaLnBrk="1" hangingPunct="1"/>
            <a:r>
              <a:rPr lang="en-US" altLang="zh-CN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2. 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特定序列进行切割</a:t>
            </a:r>
            <a:r>
              <a:rPr lang="en-US" altLang="zh-CN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b="1" dirty="0">
                <a:solidFill>
                  <a:srgbClr val="FF33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TALEN </a:t>
            </a:r>
          </a:p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抑制基因表达 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TALE-TR </a:t>
            </a:r>
          </a:p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     4. 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启动子附近的甲基化 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TALEM </a:t>
            </a:r>
          </a:p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5. 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特定序列的重组酶 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TALER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</a:p>
          <a:p>
            <a:pPr algn="l" eaLnBrk="1" hangingPunct="1"/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              6.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1928813" y="200111"/>
            <a:ext cx="528637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TALE </a:t>
            </a:r>
            <a:r>
              <a:rPr lang="zh-CN" altLang="en-US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347217" y="1087016"/>
            <a:ext cx="8617271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将识别特异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DNA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序列的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TALE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与不同的蛋白融合，实现不同的靶向基因操作的应用 </a:t>
            </a:r>
          </a:p>
        </p:txBody>
      </p:sp>
    </p:spTree>
    <p:extLst>
      <p:ext uri="{BB962C8B-B14F-4D97-AF65-F5344CB8AC3E}">
        <p14:creationId xmlns:p14="http://schemas.microsoft.com/office/powerpoint/2010/main" val="19296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2846</Words>
  <Application>Microsoft Office PowerPoint</Application>
  <PresentationFormat>全屏显示(4:3)</PresentationFormat>
  <Paragraphs>273</Paragraphs>
  <Slides>63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63</vt:i4>
      </vt:variant>
    </vt:vector>
  </HeadingPairs>
  <TitlesOfParts>
    <vt:vector size="78" baseType="lpstr">
      <vt:lpstr>Arial Unicode MS</vt:lpstr>
      <vt:lpstr>黑体</vt:lpstr>
      <vt:lpstr>华文行楷</vt:lpstr>
      <vt:lpstr>华文楷体</vt:lpstr>
      <vt:lpstr>华文新魏</vt:lpstr>
      <vt:lpstr>楷体</vt:lpstr>
      <vt:lpstr>隶书</vt:lpstr>
      <vt:lpstr>宋体</vt:lpstr>
      <vt:lpstr>Arial</vt:lpstr>
      <vt:lpstr>Calibri</vt:lpstr>
      <vt:lpstr>Constantia</vt:lpstr>
      <vt:lpstr>Times New Roman</vt:lpstr>
      <vt:lpstr>Wingdings</vt:lpstr>
      <vt:lpstr>Wingdings 2</vt:lpstr>
      <vt:lpstr>Office 主题</vt:lpstr>
      <vt:lpstr>PowerPoint 演示文稿</vt:lpstr>
      <vt:lpstr>靶向基因修饰</vt:lpstr>
      <vt:lpstr>基因敲除的方法</vt:lpstr>
      <vt:lpstr>基因编辑的三大利器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TALEN切割效率检测</vt:lpstr>
      <vt:lpstr>TALEN切割效率检测</vt:lpstr>
      <vt:lpstr>突变体筛选</vt:lpstr>
      <vt:lpstr>TALEN技术成功率影响因素</vt:lpstr>
      <vt:lpstr>TALE技术应用范围</vt:lpstr>
      <vt:lpstr>TALEN的植物应用</vt:lpstr>
      <vt:lpstr>TALEN与主要类同技术比较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MAGE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硫酸软骨素酶ABC 制备方法研究</dc:title>
  <dc:creator>chen</dc:creator>
  <cp:lastModifiedBy>PC</cp:lastModifiedBy>
  <cp:revision>216</cp:revision>
  <dcterms:created xsi:type="dcterms:W3CDTF">2014-07-25T08:33:03Z</dcterms:created>
  <dcterms:modified xsi:type="dcterms:W3CDTF">2019-12-16T08:20:20Z</dcterms:modified>
</cp:coreProperties>
</file>